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0" r:id="rId1"/>
  </p:sldMasterIdLst>
  <p:notesMasterIdLst>
    <p:notesMasterId r:id="rId13"/>
  </p:notesMasterIdLst>
  <p:sldIdLst>
    <p:sldId id="256" r:id="rId2"/>
    <p:sldId id="286" r:id="rId3"/>
    <p:sldId id="287" r:id="rId4"/>
    <p:sldId id="288" r:id="rId5"/>
    <p:sldId id="289" r:id="rId6"/>
    <p:sldId id="290" r:id="rId7"/>
    <p:sldId id="277" r:id="rId8"/>
    <p:sldId id="284" r:id="rId9"/>
    <p:sldId id="282" r:id="rId10"/>
    <p:sldId id="259" r:id="rId11"/>
    <p:sldId id="291"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7">
          <p15:clr>
            <a:srgbClr val="9AA0A6"/>
          </p15:clr>
        </p15:guide>
        <p15:guide id="2" orient="horz" pos="1790">
          <p15:clr>
            <a:srgbClr val="9AA0A6"/>
          </p15:clr>
        </p15:guide>
        <p15:guide id="3" orient="horz" pos="1148">
          <p15:clr>
            <a:srgbClr val="9AA0A6"/>
          </p15:clr>
        </p15:guide>
        <p15:guide id="4" pos="2880">
          <p15:clr>
            <a:srgbClr val="9AA0A6"/>
          </p15:clr>
        </p15:guide>
        <p15:guide id="5" orient="horz" pos="145">
          <p15:clr>
            <a:srgbClr val="9AA0A6"/>
          </p15:clr>
        </p15:guide>
        <p15:guide id="6" orient="horz" pos="2526">
          <p15:clr>
            <a:srgbClr val="9AA0A6"/>
          </p15:clr>
        </p15:guide>
        <p15:guide id="7" orient="horz" pos="1469">
          <p15:clr>
            <a:srgbClr val="9AA0A6"/>
          </p15:clr>
        </p15:guide>
        <p15:guide id="8" orient="horz" pos="2795">
          <p15:clr>
            <a:srgbClr val="9AA0A6"/>
          </p15:clr>
        </p15:guide>
        <p15:guide id="9" orient="horz" pos="2146">
          <p15:clr>
            <a:srgbClr val="9AA0A6"/>
          </p15:clr>
        </p15:guide>
        <p15:guide id="10" orient="horz" pos="2686">
          <p15:clr>
            <a:srgbClr val="9AA0A6"/>
          </p15:clr>
        </p15:guide>
        <p15:guide id="11" orient="horz" pos="11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0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C58C0-5DD7-4584-B644-C95D2124343D}">
  <a:tblStyle styleId="{E64C58C0-5DD7-4584-B644-C95D21243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69"/>
    <p:restoredTop sz="75562"/>
  </p:normalViewPr>
  <p:slideViewPr>
    <p:cSldViewPr snapToGrid="0">
      <p:cViewPr varScale="1">
        <p:scale>
          <a:sx n="117" d="100"/>
          <a:sy n="117" d="100"/>
        </p:scale>
        <p:origin x="224" y="168"/>
      </p:cViewPr>
      <p:guideLst>
        <p:guide orient="horz" pos="907"/>
        <p:guide orient="horz" pos="1790"/>
        <p:guide orient="horz" pos="1148"/>
        <p:guide pos="2880"/>
        <p:guide orient="horz" pos="145"/>
        <p:guide orient="horz" pos="2526"/>
        <p:guide orient="horz" pos="1469"/>
        <p:guide orient="horz" pos="2795"/>
        <p:guide orient="horz" pos="2146"/>
        <p:guide orient="horz" pos="2686"/>
        <p:guide orient="horz" pos="110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alpha val="2000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ipod.nih.gov/tox21/challenge/about.jsp"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ncbi.nlm.nih.gov/pmc/articles/PMC6092479/" TargetMode="External"/><Relationship Id="rId4" Type="http://schemas.openxmlformats.org/officeDocument/2006/relationships/hyperlink" Target="https://www.ncbi.nlm.nih.gov/pubmed/27723879"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s.acs.org/doi/10.1021/ci100050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i.org/10.1016/j.neunet.2005.07.00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Whether you’ve battled cancer, know someone whose has, or are just health conscious there is a good chance you’re aware of the importance of chemical toxicities.  My name is Sean Davern and today I’d like to show you some work I’ve done predicting toxicity using dense neural networks.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You’re probably aware of the statistic that 80-90% of drugs fail during commercialization.  What you may not know is that 20-30% of the failures are due to their toxicological properties.  As a chemical engineer I spent over a decade at the forefront of managing chemical safety.  As a Sr. Biotech Process Development Scientist I spent another decade leading the process commercialization of 2 drugs that failed during clinical trials.  Now as a Data Scientist I have skills that can be applied to these problems.  Let me show you how!</a:t>
            </a:r>
          </a:p>
          <a:p>
            <a:pPr marL="158750" indent="0">
              <a:buNone/>
            </a:pPr>
            <a:endParaRPr lang="en-US" dirty="0"/>
          </a:p>
          <a:p>
            <a:r>
              <a:rPr lang="en-US" dirty="0"/>
              <a:t>This statistic was cited by NIH: </a:t>
            </a:r>
            <a:r>
              <a:rPr lang="en-US" dirty="0">
                <a:hlinkClick r:id="rId3"/>
              </a:rPr>
              <a:t>https://tripod.nih.gov/tox21/challenge/about.jsp</a:t>
            </a:r>
            <a:endParaRPr lang="en-US" dirty="0"/>
          </a:p>
          <a:p>
            <a:r>
              <a:rPr lang="en-US" dirty="0"/>
              <a:t>2016 statistic was 17% (59 of 344 failures 1998-2015): </a:t>
            </a:r>
            <a:r>
              <a:rPr lang="en-US" dirty="0">
                <a:hlinkClick r:id="rId4"/>
              </a:rPr>
              <a:t>https://www.ncbi.nlm.nih.gov/pubmed/27723879</a:t>
            </a:r>
            <a:r>
              <a:rPr lang="en-US" dirty="0"/>
              <a:t> - org article source: </a:t>
            </a:r>
            <a:r>
              <a:rPr lang="en-US" dirty="0">
                <a:hlinkClick r:id="rId5"/>
              </a:rPr>
              <a:t>https://www.ncbi.nlm.nih.gov/pmc/articles/PMC6092479/</a:t>
            </a:r>
            <a:endParaRPr lang="en-US" dirty="0"/>
          </a:p>
        </p:txBody>
      </p:sp>
    </p:spTree>
    <p:extLst>
      <p:ext uri="{BB962C8B-B14F-4D97-AF65-F5344CB8AC3E}">
        <p14:creationId xmlns:p14="http://schemas.microsoft.com/office/powerpoint/2010/main" val="235867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NR.AhR</a:t>
            </a:r>
            <a:endParaRPr lang="en-US" dirty="0"/>
          </a:p>
          <a:p>
            <a:pPr marL="158750" indent="0">
              <a:buNone/>
            </a:pPr>
            <a:endParaRPr lang="en-US" dirty="0"/>
          </a:p>
          <a:p>
            <a:pPr marL="158750" indent="0">
              <a:buNone/>
            </a:pPr>
            <a:r>
              <a:rPr lang="en-US" dirty="0"/>
              <a:t>Notes for detailed questions: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ecfp</a:t>
            </a:r>
            <a:r>
              <a:rPr lang="en-US" dirty="0"/>
              <a:t> = </a:t>
            </a:r>
            <a:r>
              <a:rPr lang="en-US" sz="1100" b="0" i="0" u="none" strike="noStrike" cap="none" dirty="0">
                <a:solidFill>
                  <a:srgbClr val="000000"/>
                </a:solidFill>
                <a:effectLst/>
                <a:latin typeface="Arial"/>
                <a:ea typeface="Arial"/>
                <a:cs typeface="Arial"/>
                <a:sym typeface="Arial"/>
              </a:rPr>
              <a:t>Extended-Connectivity Fingerprints (1)  - developed specifically for structure−activity modeling, circular fingerprints that can represent an essentially infinite number of different molecular features (including stereochemical information)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dfs</a:t>
            </a:r>
            <a:r>
              <a:rPr lang="en-US" dirty="0"/>
              <a:t> = Depth-first Search (2</a:t>
            </a:r>
            <a:r>
              <a:rPr lang="en-US" sz="1100" b="0" i="0" u="none" strike="noStrike" cap="none" dirty="0">
                <a:solidFill>
                  <a:srgbClr val="000000"/>
                </a:solidFill>
                <a:effectLst/>
                <a:latin typeface="Arial"/>
                <a:ea typeface="Arial"/>
                <a:cs typeface="Arial"/>
                <a:sym typeface="Arial"/>
              </a:rPr>
              <a:t>)  - represented by the graph of their covalent bonds</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a:t>
            </a:r>
            <a:r>
              <a:rPr lang="en-US" sz="1100" b="0" i="0" u="none" strike="noStrike" cap="none" dirty="0">
                <a:solidFill>
                  <a:srgbClr val="000000"/>
                </a:solidFill>
                <a:effectLst/>
                <a:latin typeface="Arial"/>
                <a:ea typeface="Arial"/>
                <a:cs typeface="Arial"/>
                <a:sym typeface="Arial"/>
              </a:rPr>
              <a:t>David Rogers*†Mathew Hahn‡, Extended-Connectivity Fingerprints, J. Chem. Inf. Model. 2010, 50, 5, 742-754. </a:t>
            </a:r>
            <a:r>
              <a:rPr lang="en-US" sz="1100" b="0" i="0" u="sng" strike="noStrike" cap="none" dirty="0">
                <a:solidFill>
                  <a:srgbClr val="000000"/>
                </a:solidFill>
                <a:effectLst/>
                <a:latin typeface="Arial"/>
                <a:ea typeface="Arial"/>
                <a:cs typeface="Arial"/>
                <a:sym typeface="Arial"/>
                <a:hlinkClick r:id="rId3"/>
              </a:rPr>
              <a:t>doi/10.1021/ci100050t</a:t>
            </a:r>
            <a:endParaRPr lang="en-US" sz="1100" b="0" i="0" u="none" strike="noStrike" cap="none" dirty="0">
              <a:solidFill>
                <a:srgbClr val="000000"/>
              </a:solidFill>
              <a:effectLst/>
              <a:latin typeface="Arial"/>
              <a:ea typeface="Arial"/>
              <a:cs typeface="Arial"/>
              <a:sym typeface="Arial"/>
            </a:endParaRPr>
          </a:p>
          <a:p>
            <a:pPr marL="158750" indent="0">
              <a:buNone/>
            </a:pPr>
            <a:r>
              <a:rPr lang="en-US" dirty="0"/>
              <a:t>(2) </a:t>
            </a:r>
            <a:r>
              <a:rPr lang="en-US" sz="1100" b="0" i="0" u="none" strike="noStrike" cap="none" dirty="0" err="1">
                <a:solidFill>
                  <a:srgbClr val="000000"/>
                </a:solidFill>
                <a:effectLst/>
                <a:latin typeface="Arial"/>
                <a:ea typeface="Arial"/>
                <a:cs typeface="Arial"/>
                <a:sym typeface="Arial"/>
              </a:rPr>
              <a:t>Ralaivola</a:t>
            </a:r>
            <a:r>
              <a:rPr lang="en-US" sz="1100" b="0" i="0" u="none" strike="noStrike" cap="none" dirty="0">
                <a:solidFill>
                  <a:srgbClr val="000000"/>
                </a:solidFill>
                <a:effectLst/>
                <a:latin typeface="Arial"/>
                <a:ea typeface="Arial"/>
                <a:cs typeface="Arial"/>
                <a:sym typeface="Arial"/>
              </a:rPr>
              <a:t> L, </a:t>
            </a:r>
            <a:r>
              <a:rPr lang="en-US" sz="1100" b="0" i="0" u="none" strike="noStrike" cap="none" dirty="0" err="1">
                <a:solidFill>
                  <a:srgbClr val="000000"/>
                </a:solidFill>
                <a:effectLst/>
                <a:latin typeface="Arial"/>
                <a:ea typeface="Arial"/>
                <a:cs typeface="Arial"/>
                <a:sym typeface="Arial"/>
              </a:rPr>
              <a:t>Swamidass</a:t>
            </a:r>
            <a:r>
              <a:rPr lang="en-US" sz="1100" b="0" i="0" u="none" strike="noStrike" cap="none" dirty="0">
                <a:solidFill>
                  <a:srgbClr val="000000"/>
                </a:solidFill>
                <a:effectLst/>
                <a:latin typeface="Arial"/>
                <a:ea typeface="Arial"/>
                <a:cs typeface="Arial"/>
                <a:sym typeface="Arial"/>
              </a:rPr>
              <a:t> SJ, </a:t>
            </a:r>
            <a:r>
              <a:rPr lang="en-US" sz="1100" b="0" i="0" u="none" strike="noStrike" cap="none" dirty="0" err="1">
                <a:solidFill>
                  <a:srgbClr val="000000"/>
                </a:solidFill>
                <a:effectLst/>
                <a:latin typeface="Arial"/>
                <a:ea typeface="Arial"/>
                <a:cs typeface="Arial"/>
                <a:sym typeface="Arial"/>
              </a:rPr>
              <a:t>Saigo</a:t>
            </a:r>
            <a:r>
              <a:rPr lang="en-US" sz="1100" b="0" i="0" u="none" strike="noStrike" cap="none" dirty="0">
                <a:solidFill>
                  <a:srgbClr val="000000"/>
                </a:solidFill>
                <a:effectLst/>
                <a:latin typeface="Arial"/>
                <a:ea typeface="Arial"/>
                <a:cs typeface="Arial"/>
                <a:sym typeface="Arial"/>
              </a:rPr>
              <a:t> H, </a:t>
            </a:r>
            <a:r>
              <a:rPr lang="en-US" sz="1100" b="0" i="0" u="none" strike="noStrike" cap="none" dirty="0" err="1">
                <a:solidFill>
                  <a:srgbClr val="000000"/>
                </a:solidFill>
                <a:effectLst/>
                <a:latin typeface="Arial"/>
                <a:ea typeface="Arial"/>
                <a:cs typeface="Arial"/>
                <a:sym typeface="Arial"/>
              </a:rPr>
              <a:t>Baldi</a:t>
            </a:r>
            <a:r>
              <a:rPr lang="en-US" sz="1100" b="0" i="0" u="none" strike="noStrike" cap="none" dirty="0">
                <a:solidFill>
                  <a:srgbClr val="000000"/>
                </a:solidFill>
                <a:effectLst/>
                <a:latin typeface="Arial"/>
                <a:ea typeface="Arial"/>
                <a:cs typeface="Arial"/>
                <a:sym typeface="Arial"/>
              </a:rPr>
              <a:t> P: Graph kernels for chemical informatics. Neural Networks. 2005, 18 (8): 1093-1110. </a:t>
            </a:r>
            <a:r>
              <a:rPr lang="en-US" sz="1100" b="0" i="0" u="sng" strike="noStrike" cap="none" dirty="0">
                <a:solidFill>
                  <a:srgbClr val="000000"/>
                </a:solidFill>
                <a:effectLst/>
                <a:latin typeface="Arial"/>
                <a:ea typeface="Arial"/>
                <a:cs typeface="Arial"/>
                <a:sym typeface="Arial"/>
                <a:hlinkClick r:id="rId4"/>
              </a:rPr>
              <a:t>doi/10.1016/j.neunet.2005.07.009</a:t>
            </a:r>
            <a:endParaRPr lang="en-US" dirty="0"/>
          </a:p>
        </p:txBody>
      </p:sp>
    </p:spTree>
    <p:extLst>
      <p:ext uri="{BB962C8B-B14F-4D97-AF65-F5344CB8AC3E}">
        <p14:creationId xmlns:p14="http://schemas.microsoft.com/office/powerpoint/2010/main" val="30294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2005 the EPA initiated a long-range vision for toxicity testing.  In 2014 the NIH held its Tox21 Data Challenge providing a data set of 12,060 compounds and the results of 12 well defined analytical tests that indicate human toxicity in one or several metabolic pathways.  In 2016 Johannes Keppler University in Linz, Austria made the data set available for machine learning projects.</a:t>
            </a:r>
          </a:p>
        </p:txBody>
      </p:sp>
    </p:spTree>
    <p:extLst>
      <p:ext uri="{BB962C8B-B14F-4D97-AF65-F5344CB8AC3E}">
        <p14:creationId xmlns:p14="http://schemas.microsoft.com/office/powerpoint/2010/main" val="170890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166f73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166f73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1472625"/>
            <a:ext cx="7260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3600">
                <a:solidFill>
                  <a:schemeClr val="accent2"/>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2870100" y="2977800"/>
            <a:ext cx="34038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5">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 name="Google Shape;27;p4"/>
          <p:cNvSpPr txBox="1">
            <a:spLocks noGrp="1"/>
          </p:cNvSpPr>
          <p:nvPr>
            <p:ph type="subTitle" idx="1"/>
          </p:nvPr>
        </p:nvSpPr>
        <p:spPr>
          <a:xfrm>
            <a:off x="831200" y="2314225"/>
            <a:ext cx="4224900" cy="12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1">
  <p:cSld name="CUSTOM_6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PICTURE">
  <p:cSld name="CUSTOM_20">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3600">
                <a:solidFill>
                  <a:schemeClr val="accent2"/>
                </a:solidFill>
              </a:defRPr>
            </a:lvl1pPr>
            <a:lvl2pPr lvl="1" algn="ctr" rtl="0">
              <a:spcBef>
                <a:spcPts val="0"/>
              </a:spcBef>
              <a:spcAft>
                <a:spcPts val="0"/>
              </a:spcAft>
              <a:buClr>
                <a:srgbClr val="D9D9D9"/>
              </a:buClr>
              <a:buSzPts val="3600"/>
              <a:buNone/>
              <a:defRPr sz="3600">
                <a:solidFill>
                  <a:srgbClr val="D9D9D9"/>
                </a:solidFill>
              </a:defRPr>
            </a:lvl2pPr>
            <a:lvl3pPr lvl="2" algn="ctr" rtl="0">
              <a:spcBef>
                <a:spcPts val="0"/>
              </a:spcBef>
              <a:spcAft>
                <a:spcPts val="0"/>
              </a:spcAft>
              <a:buClr>
                <a:srgbClr val="D9D9D9"/>
              </a:buClr>
              <a:buSzPts val="3600"/>
              <a:buNone/>
              <a:defRPr sz="3600">
                <a:solidFill>
                  <a:srgbClr val="D9D9D9"/>
                </a:solidFill>
              </a:defRPr>
            </a:lvl3pPr>
            <a:lvl4pPr lvl="3" algn="ctr" rtl="0">
              <a:spcBef>
                <a:spcPts val="0"/>
              </a:spcBef>
              <a:spcAft>
                <a:spcPts val="0"/>
              </a:spcAft>
              <a:buClr>
                <a:srgbClr val="D9D9D9"/>
              </a:buClr>
              <a:buSzPts val="3600"/>
              <a:buNone/>
              <a:defRPr sz="3600">
                <a:solidFill>
                  <a:srgbClr val="D9D9D9"/>
                </a:solidFill>
              </a:defRPr>
            </a:lvl4pPr>
            <a:lvl5pPr lvl="4" algn="ctr" rtl="0">
              <a:spcBef>
                <a:spcPts val="0"/>
              </a:spcBef>
              <a:spcAft>
                <a:spcPts val="0"/>
              </a:spcAft>
              <a:buClr>
                <a:srgbClr val="D9D9D9"/>
              </a:buClr>
              <a:buSzPts val="3600"/>
              <a:buNone/>
              <a:defRPr sz="3600">
                <a:solidFill>
                  <a:srgbClr val="D9D9D9"/>
                </a:solidFill>
              </a:defRPr>
            </a:lvl5pPr>
            <a:lvl6pPr lvl="5" algn="ctr" rtl="0">
              <a:spcBef>
                <a:spcPts val="0"/>
              </a:spcBef>
              <a:spcAft>
                <a:spcPts val="0"/>
              </a:spcAft>
              <a:buClr>
                <a:srgbClr val="D9D9D9"/>
              </a:buClr>
              <a:buSzPts val="3600"/>
              <a:buNone/>
              <a:defRPr sz="3600">
                <a:solidFill>
                  <a:srgbClr val="D9D9D9"/>
                </a:solidFill>
              </a:defRPr>
            </a:lvl6pPr>
            <a:lvl7pPr lvl="6" algn="ctr" rtl="0">
              <a:spcBef>
                <a:spcPts val="0"/>
              </a:spcBef>
              <a:spcAft>
                <a:spcPts val="0"/>
              </a:spcAft>
              <a:buClr>
                <a:srgbClr val="D9D9D9"/>
              </a:buClr>
              <a:buSzPts val="3600"/>
              <a:buNone/>
              <a:defRPr sz="3600">
                <a:solidFill>
                  <a:srgbClr val="D9D9D9"/>
                </a:solidFill>
              </a:defRPr>
            </a:lvl7pPr>
            <a:lvl8pPr lvl="7" algn="ctr" rtl="0">
              <a:spcBef>
                <a:spcPts val="0"/>
              </a:spcBef>
              <a:spcAft>
                <a:spcPts val="0"/>
              </a:spcAft>
              <a:buClr>
                <a:srgbClr val="D9D9D9"/>
              </a:buClr>
              <a:buSzPts val="3600"/>
              <a:buNone/>
              <a:defRPr sz="3600">
                <a:solidFill>
                  <a:srgbClr val="D9D9D9"/>
                </a:solidFill>
              </a:defRPr>
            </a:lvl8pPr>
            <a:lvl9pPr lvl="8" algn="ctr" rtl="0">
              <a:spcBef>
                <a:spcPts val="0"/>
              </a:spcBef>
              <a:spcAft>
                <a:spcPts val="0"/>
              </a:spcAft>
              <a:buClr>
                <a:srgbClr val="D9D9D9"/>
              </a:buClr>
              <a:buSzPts val="3600"/>
              <a:buNone/>
              <a:defRPr sz="3600">
                <a:solidFill>
                  <a:srgbClr val="D9D9D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3">
  <p:cSld name="CUSTOM_24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7"/>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95" name="Google Shape;95;p17"/>
          <p:cNvSpPr txBox="1"/>
          <p:nvPr/>
        </p:nvSpPr>
        <p:spPr>
          <a:xfrm>
            <a:off x="4405590" y="4698123"/>
            <a:ext cx="3005026" cy="44537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700" dirty="0">
                <a:solidFill>
                  <a:schemeClr val="dk1"/>
                </a:solidFill>
                <a:latin typeface="Muli Regular"/>
                <a:ea typeface="Muli Regular"/>
                <a:cs typeface="Muli Regular"/>
                <a:sym typeface="Muli Regular"/>
              </a:rPr>
              <a:t>CREDITS: This presentation template was created by </a:t>
            </a:r>
            <a:r>
              <a:rPr lang="en" sz="700" b="1" dirty="0">
                <a:solidFill>
                  <a:schemeClr val="dk1"/>
                </a:solidFill>
                <a:uFill>
                  <a:noFill/>
                </a:uFill>
                <a:latin typeface="Muli"/>
                <a:ea typeface="Muli"/>
                <a:cs typeface="Muli"/>
                <a:sym typeface="Muli"/>
                <a:hlinkClick r:id="rId3"/>
              </a:rPr>
              <a:t>Slidesgo</a:t>
            </a:r>
            <a:r>
              <a:rPr lang="en" sz="700" dirty="0">
                <a:solidFill>
                  <a:schemeClr val="dk1"/>
                </a:solidFill>
                <a:latin typeface="Muli Regular"/>
                <a:ea typeface="Muli Regular"/>
                <a:cs typeface="Muli Regular"/>
                <a:sym typeface="Muli Regular"/>
              </a:rPr>
              <a:t>, including icons by </a:t>
            </a:r>
            <a:r>
              <a:rPr lang="en" sz="700" b="1" dirty="0">
                <a:solidFill>
                  <a:schemeClr val="dk1"/>
                </a:solidFill>
                <a:uFill>
                  <a:noFill/>
                </a:uFill>
                <a:latin typeface="Muli"/>
                <a:ea typeface="Muli"/>
                <a:cs typeface="Muli"/>
                <a:sym typeface="Muli"/>
                <a:hlinkClick r:id="rId4"/>
              </a:rPr>
              <a:t>Flaticon</a:t>
            </a:r>
            <a:r>
              <a:rPr lang="en" sz="700" dirty="0">
                <a:solidFill>
                  <a:schemeClr val="dk1"/>
                </a:solidFill>
                <a:latin typeface="Muli Regular"/>
                <a:ea typeface="Muli Regular"/>
                <a:cs typeface="Muli Regular"/>
                <a:sym typeface="Muli Regular"/>
              </a:rPr>
              <a:t>, and infographics &amp; images by </a:t>
            </a:r>
            <a:r>
              <a:rPr lang="en" sz="700" b="1" dirty="0">
                <a:solidFill>
                  <a:schemeClr val="dk1"/>
                </a:solidFill>
                <a:uFill>
                  <a:noFill/>
                </a:uFill>
                <a:latin typeface="Muli"/>
                <a:ea typeface="Muli"/>
                <a:cs typeface="Muli"/>
                <a:sym typeface="Muli"/>
                <a:hlinkClick r:id="rId5"/>
              </a:rPr>
              <a:t>Freepik</a:t>
            </a:r>
            <a:r>
              <a:rPr lang="en" sz="700" dirty="0">
                <a:solidFill>
                  <a:schemeClr val="dk1"/>
                </a:solidFill>
                <a:latin typeface="Muli Regular"/>
                <a:ea typeface="Muli Regular"/>
                <a:cs typeface="Muli Regular"/>
                <a:sym typeface="Muli Regular"/>
              </a:rPr>
              <a:t>. </a:t>
            </a:r>
            <a:endParaRPr sz="700" dirty="0">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700" dirty="0">
              <a:solidFill>
                <a:schemeClr val="dk1"/>
              </a:solidFill>
              <a:latin typeface="Muli Regular"/>
              <a:ea typeface="Muli Regular"/>
              <a:cs typeface="Muli Regular"/>
              <a:sym typeface="Muli Regular"/>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8">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30">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60" r:id="rId5"/>
    <p:sldLayoutId id="2147483663" r:id="rId6"/>
    <p:sldLayoutId id="2147483665"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diagramLayout" Target="../diagrams/layout5.xml"/><Relationship Id="rId7" Type="http://schemas.openxmlformats.org/officeDocument/2006/relationships/image" Target="../media/image36.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5.svg"/><Relationship Id="rId4" Type="http://schemas.openxmlformats.org/officeDocument/2006/relationships/diagramQuickStyle" Target="../diagrams/quickStyle5.xm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diagramLayout" Target="../diagrams/layout3.xml"/><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diagramData" Target="../diagrams/data3.xml"/><Relationship Id="rId16" Type="http://schemas.openxmlformats.org/officeDocument/2006/relationships/image" Target="../media/image23.png"/><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image" Target="../media/image18.png"/><Relationship Id="rId5" Type="http://schemas.openxmlformats.org/officeDocument/2006/relationships/diagramColors" Target="../diagrams/colors3.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diagramQuickStyle" Target="../diagrams/quickStyle3.xml"/><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4.xml"/><Relationship Id="rId7"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hyperlink" Target="https://www.linkedin.com/in/seandavern/" TargetMode="External"/><Relationship Id="rId10" Type="http://schemas.openxmlformats.org/officeDocument/2006/relationships/image" Target="../media/image31.jpg"/><Relationship Id="rId4" Type="http://schemas.openxmlformats.org/officeDocument/2006/relationships/notesSlide" Target="../notesSlides/notesSlide4.xml"/><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subTitle" idx="1"/>
          </p:nvPr>
        </p:nvSpPr>
        <p:spPr>
          <a:xfrm>
            <a:off x="2870100" y="2979611"/>
            <a:ext cx="3403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By Sean Davern</a:t>
            </a:r>
            <a:endParaRPr dirty="0">
              <a:solidFill>
                <a:schemeClr val="dk1"/>
              </a:solidFill>
            </a:endParaRPr>
          </a:p>
        </p:txBody>
      </p:sp>
      <p:sp>
        <p:nvSpPr>
          <p:cNvPr id="112" name="Google Shape;112;p25"/>
          <p:cNvSpPr txBox="1">
            <a:spLocks noGrp="1"/>
          </p:cNvSpPr>
          <p:nvPr>
            <p:ph type="ctrTitle"/>
          </p:nvPr>
        </p:nvSpPr>
        <p:spPr>
          <a:xfrm>
            <a:off x="942000" y="1474436"/>
            <a:ext cx="726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Toxicity</a:t>
            </a:r>
            <a:br>
              <a:rPr lang="en-US" dirty="0"/>
            </a:br>
            <a:r>
              <a:rPr lang="en-US" dirty="0"/>
              <a:t>With Deep Learning</a:t>
            </a:r>
            <a:endParaRPr dirty="0"/>
          </a:p>
        </p:txBody>
      </p:sp>
      <p:sp>
        <p:nvSpPr>
          <p:cNvPr id="113" name="Google Shape;113;p25"/>
          <p:cNvSpPr/>
          <p:nvPr/>
        </p:nvSpPr>
        <p:spPr>
          <a:xfrm>
            <a:off x="2275450" y="1747712"/>
            <a:ext cx="458900" cy="1782299"/>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4" name="Google Shape;114;p25"/>
          <p:cNvSpPr/>
          <p:nvPr/>
        </p:nvSpPr>
        <p:spPr>
          <a:xfrm flipH="1">
            <a:off x="6437360" y="1747712"/>
            <a:ext cx="458900" cy="1782300"/>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5" name="Google Shape;115;p25"/>
          <p:cNvSpPr/>
          <p:nvPr/>
        </p:nvSpPr>
        <p:spPr>
          <a:xfrm>
            <a:off x="9487625" y="4364825"/>
            <a:ext cx="315600" cy="31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9691025" y="4364825"/>
            <a:ext cx="315600" cy="3156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831200" y="376498"/>
            <a:ext cx="3867300" cy="576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sz="2800" dirty="0"/>
          </a:p>
        </p:txBody>
      </p:sp>
      <p:sp>
        <p:nvSpPr>
          <p:cNvPr id="150" name="Google Shape;150;p28"/>
          <p:cNvSpPr txBox="1">
            <a:spLocks noGrp="1"/>
          </p:cNvSpPr>
          <p:nvPr>
            <p:ph type="subTitle" idx="1"/>
          </p:nvPr>
        </p:nvSpPr>
        <p:spPr>
          <a:xfrm>
            <a:off x="831200" y="1362359"/>
            <a:ext cx="5557644" cy="28279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For 12,060 training + 647 test compounds:</a:t>
            </a:r>
          </a:p>
          <a:p>
            <a:pPr marL="0" lvl="0" indent="0" algn="l" rtl="0">
              <a:spcBef>
                <a:spcPts val="0"/>
              </a:spcBef>
              <a:spcAft>
                <a:spcPts val="0"/>
              </a:spcAft>
            </a:pPr>
            <a:r>
              <a:rPr lang="en-US" dirty="0"/>
              <a:t>Inputs (X)</a:t>
            </a:r>
          </a:p>
          <a:p>
            <a:pPr marL="628650" lvl="1" indent="-171450">
              <a:buFont typeface="Arial" panose="020B0604020202020204" pitchFamily="34" charset="0"/>
              <a:buChar char="•"/>
            </a:pPr>
            <a:r>
              <a:rPr lang="en-US" dirty="0"/>
              <a:t>801 physio chemical compound features</a:t>
            </a:r>
          </a:p>
          <a:p>
            <a:pPr marL="628650" lvl="1" indent="-171450">
              <a:buFont typeface="Arial" panose="020B0604020202020204" pitchFamily="34" charset="0"/>
              <a:buChar char="•"/>
            </a:pPr>
            <a:r>
              <a:rPr lang="en-US" dirty="0"/>
              <a:t>2 stereo spatial fingerprint encodings → 272,000 features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Targets (Y)</a:t>
            </a:r>
          </a:p>
          <a:p>
            <a:pPr marL="628650" lvl="1" indent="-171450">
              <a:buFont typeface="Arial" panose="020B0604020202020204" pitchFamily="34" charset="0"/>
              <a:buChar char="•"/>
            </a:pPr>
            <a:r>
              <a:rPr lang="en-US" dirty="0"/>
              <a:t>12 binary indicators of toxicity against a specific test method</a:t>
            </a:r>
            <a:endParaRPr dirty="0"/>
          </a:p>
        </p:txBody>
      </p:sp>
      <p:sp>
        <p:nvSpPr>
          <p:cNvPr id="151" name="Google Shape;151;p28"/>
          <p:cNvSpPr/>
          <p:nvPr/>
        </p:nvSpPr>
        <p:spPr>
          <a:xfrm flipH="1">
            <a:off x="917106" y="1038675"/>
            <a:ext cx="5557644" cy="238173"/>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152" name="Google Shape;152;p28"/>
          <p:cNvSpPr/>
          <p:nvPr/>
        </p:nvSpPr>
        <p:spPr>
          <a:xfrm rot="10800000">
            <a:off x="917106" y="4552727"/>
            <a:ext cx="6809277" cy="214274"/>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cxnSp>
        <p:nvCxnSpPr>
          <p:cNvPr id="153" name="Google Shape;153;p28"/>
          <p:cNvCxnSpPr>
            <a:cxnSpLocks/>
          </p:cNvCxnSpPr>
          <p:nvPr/>
        </p:nvCxnSpPr>
        <p:spPr>
          <a:xfrm>
            <a:off x="7726424" y="2679591"/>
            <a:ext cx="0" cy="2087411"/>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B973BD9B-0AB4-6442-8046-7A38CC3FED83}"/>
              </a:ext>
            </a:extLst>
          </p:cNvPr>
          <p:cNvPicPr>
            <a:picLocks noChangeAspect="1"/>
          </p:cNvPicPr>
          <p:nvPr/>
        </p:nvPicPr>
        <p:blipFill>
          <a:blip r:embed="rId3"/>
          <a:stretch>
            <a:fillRect/>
          </a:stretch>
        </p:blipFill>
        <p:spPr>
          <a:xfrm>
            <a:off x="872254" y="2512544"/>
            <a:ext cx="5878402" cy="715490"/>
          </a:xfrm>
          <a:prstGeom prst="rect">
            <a:avLst/>
          </a:prstGeom>
        </p:spPr>
      </p:pic>
      <p:pic>
        <p:nvPicPr>
          <p:cNvPr id="4" name="Picture 3">
            <a:extLst>
              <a:ext uri="{FF2B5EF4-FFF2-40B4-BE49-F238E27FC236}">
                <a16:creationId xmlns:a16="http://schemas.microsoft.com/office/drawing/2014/main" id="{211C0B4E-C108-D643-8DB1-3B19A76F7F77}"/>
              </a:ext>
            </a:extLst>
          </p:cNvPr>
          <p:cNvPicPr>
            <a:picLocks noChangeAspect="1"/>
          </p:cNvPicPr>
          <p:nvPr/>
        </p:nvPicPr>
        <p:blipFill>
          <a:blip r:embed="rId4"/>
          <a:stretch>
            <a:fillRect/>
          </a:stretch>
        </p:blipFill>
        <p:spPr>
          <a:xfrm>
            <a:off x="910172" y="3861097"/>
            <a:ext cx="6493476" cy="56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Using Results</a:t>
            </a:r>
          </a:p>
        </p:txBody>
      </p:sp>
      <p:graphicFrame>
        <p:nvGraphicFramePr>
          <p:cNvPr id="3" name="Diagram 2">
            <a:extLst>
              <a:ext uri="{FF2B5EF4-FFF2-40B4-BE49-F238E27FC236}">
                <a16:creationId xmlns:a16="http://schemas.microsoft.com/office/drawing/2014/main" id="{D9C0A87C-AE6E-A544-8BFC-8A8A33F3E3DF}"/>
              </a:ext>
            </a:extLst>
          </p:cNvPr>
          <p:cNvGraphicFramePr/>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Graphic 13">
            <a:extLst>
              <a:ext uri="{FF2B5EF4-FFF2-40B4-BE49-F238E27FC236}">
                <a16:creationId xmlns:a16="http://schemas.microsoft.com/office/drawing/2014/main" id="{A0A1CD63-D491-3442-AF42-4819BCE78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8366" y="1936383"/>
            <a:ext cx="4021969" cy="2773042"/>
          </a:xfrm>
          <a:prstGeom prst="rect">
            <a:avLst/>
          </a:prstGeom>
        </p:spPr>
      </p:pic>
      <p:pic>
        <p:nvPicPr>
          <p:cNvPr id="18" name="Graphic 17">
            <a:extLst>
              <a:ext uri="{FF2B5EF4-FFF2-40B4-BE49-F238E27FC236}">
                <a16:creationId xmlns:a16="http://schemas.microsoft.com/office/drawing/2014/main" id="{0B4FCFD8-8E78-D24B-A067-400DCC064A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665" y="1816031"/>
            <a:ext cx="3583304" cy="2893394"/>
          </a:xfrm>
          <a:prstGeom prst="rect">
            <a:avLst/>
          </a:prstGeom>
        </p:spPr>
      </p:pic>
    </p:spTree>
    <p:extLst>
      <p:ext uri="{BB962C8B-B14F-4D97-AF65-F5344CB8AC3E}">
        <p14:creationId xmlns:p14="http://schemas.microsoft.com/office/powerpoint/2010/main" val="356481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FB24-DAA2-2A48-8CE3-AE996EB5C0C2}"/>
              </a:ext>
            </a:extLst>
          </p:cNvPr>
          <p:cNvSpPr>
            <a:spLocks noGrp="1"/>
          </p:cNvSpPr>
          <p:nvPr>
            <p:ph type="ctrTitle"/>
          </p:nvPr>
        </p:nvSpPr>
        <p:spPr>
          <a:xfrm>
            <a:off x="903060" y="148467"/>
            <a:ext cx="7337877" cy="641100"/>
          </a:xfrm>
        </p:spPr>
        <p:txBody>
          <a:bodyPr/>
          <a:lstStyle/>
          <a:p>
            <a:r>
              <a:rPr lang="en-US" dirty="0"/>
              <a:t>30% of Drugs Fail Clinical Trials due to Toxicity </a:t>
            </a:r>
          </a:p>
        </p:txBody>
      </p:sp>
      <p:pic>
        <p:nvPicPr>
          <p:cNvPr id="3" name="Picture 2">
            <a:extLst>
              <a:ext uri="{FF2B5EF4-FFF2-40B4-BE49-F238E27FC236}">
                <a16:creationId xmlns:a16="http://schemas.microsoft.com/office/drawing/2014/main" id="{16A6029B-A5A7-8A44-BBEC-7CD527CB3759}"/>
              </a:ext>
            </a:extLst>
          </p:cNvPr>
          <p:cNvPicPr>
            <a:picLocks noChangeAspect="1"/>
          </p:cNvPicPr>
          <p:nvPr/>
        </p:nvPicPr>
        <p:blipFill>
          <a:blip r:embed="rId3"/>
          <a:stretch>
            <a:fillRect/>
          </a:stretch>
        </p:blipFill>
        <p:spPr>
          <a:xfrm>
            <a:off x="555172" y="1033133"/>
            <a:ext cx="2900958" cy="2420360"/>
          </a:xfrm>
          <a:prstGeom prst="rect">
            <a:avLst/>
          </a:prstGeom>
        </p:spPr>
      </p:pic>
      <p:sp>
        <p:nvSpPr>
          <p:cNvPr id="5" name="TextBox 4">
            <a:extLst>
              <a:ext uri="{FF2B5EF4-FFF2-40B4-BE49-F238E27FC236}">
                <a16:creationId xmlns:a16="http://schemas.microsoft.com/office/drawing/2014/main" id="{94430937-4A1C-D64F-A780-A6E8E6DC1810}"/>
              </a:ext>
            </a:extLst>
          </p:cNvPr>
          <p:cNvSpPr txBox="1"/>
          <p:nvPr/>
        </p:nvSpPr>
        <p:spPr>
          <a:xfrm>
            <a:off x="2763776" y="4887311"/>
            <a:ext cx="3616443" cy="215444"/>
          </a:xfrm>
          <a:prstGeom prst="rect">
            <a:avLst/>
          </a:prstGeom>
          <a:noFill/>
        </p:spPr>
        <p:txBody>
          <a:bodyPr wrap="square" rtlCol="0">
            <a:spAutoFit/>
          </a:bodyPr>
          <a:lstStyle/>
          <a:p>
            <a:r>
              <a:rPr lang="en-US" sz="800" dirty="0">
                <a:solidFill>
                  <a:schemeClr val="bg2"/>
                </a:solidFill>
              </a:rPr>
              <a:t>Lawrence, Stacy. The Biotech Drug Market. </a:t>
            </a:r>
            <a:r>
              <a:rPr lang="en-US" sz="800" i="1" dirty="0">
                <a:solidFill>
                  <a:schemeClr val="bg2"/>
                </a:solidFill>
              </a:rPr>
              <a:t>Nat </a:t>
            </a:r>
            <a:r>
              <a:rPr lang="en-US" sz="800" i="1" dirty="0" err="1">
                <a:solidFill>
                  <a:schemeClr val="bg2"/>
                </a:solidFill>
              </a:rPr>
              <a:t>Biotechnol</a:t>
            </a:r>
            <a:r>
              <a:rPr lang="en-US" sz="800" dirty="0">
                <a:solidFill>
                  <a:schemeClr val="bg2"/>
                </a:solidFill>
              </a:rPr>
              <a:t> </a:t>
            </a:r>
            <a:r>
              <a:rPr lang="en-US" sz="800" b="1" dirty="0">
                <a:solidFill>
                  <a:schemeClr val="bg2"/>
                </a:solidFill>
              </a:rPr>
              <a:t>22, </a:t>
            </a:r>
            <a:r>
              <a:rPr lang="en-US" sz="800" dirty="0">
                <a:solidFill>
                  <a:schemeClr val="bg2"/>
                </a:solidFill>
              </a:rPr>
              <a:t>1496 (2004)</a:t>
            </a:r>
          </a:p>
        </p:txBody>
      </p:sp>
      <p:grpSp>
        <p:nvGrpSpPr>
          <p:cNvPr id="11" name="Group 10">
            <a:extLst>
              <a:ext uri="{FF2B5EF4-FFF2-40B4-BE49-F238E27FC236}">
                <a16:creationId xmlns:a16="http://schemas.microsoft.com/office/drawing/2014/main" id="{B7E39778-4726-D947-AF5E-4A4638C52940}"/>
              </a:ext>
            </a:extLst>
          </p:cNvPr>
          <p:cNvGrpSpPr/>
          <p:nvPr/>
        </p:nvGrpSpPr>
        <p:grpSpPr>
          <a:xfrm>
            <a:off x="3705186" y="1933573"/>
            <a:ext cx="4619885" cy="2420360"/>
            <a:chOff x="3705186" y="1933573"/>
            <a:chExt cx="4619885" cy="2420360"/>
          </a:xfrm>
        </p:grpSpPr>
        <p:pic>
          <p:nvPicPr>
            <p:cNvPr id="4" name="Picture 3">
              <a:extLst>
                <a:ext uri="{FF2B5EF4-FFF2-40B4-BE49-F238E27FC236}">
                  <a16:creationId xmlns:a16="http://schemas.microsoft.com/office/drawing/2014/main" id="{1F220A22-340A-1141-B869-A2DD6024D0EF}"/>
                </a:ext>
              </a:extLst>
            </p:cNvPr>
            <p:cNvPicPr>
              <a:picLocks noChangeAspect="1"/>
            </p:cNvPicPr>
            <p:nvPr/>
          </p:nvPicPr>
          <p:blipFill>
            <a:blip r:embed="rId4"/>
            <a:stretch>
              <a:fillRect/>
            </a:stretch>
          </p:blipFill>
          <p:spPr>
            <a:xfrm>
              <a:off x="3705186" y="1933573"/>
              <a:ext cx="4619885" cy="2420360"/>
            </a:xfrm>
            <a:prstGeom prst="rect">
              <a:avLst/>
            </a:prstGeom>
          </p:spPr>
        </p:pic>
        <p:cxnSp>
          <p:nvCxnSpPr>
            <p:cNvPr id="9" name="Straight Arrow Connector 8">
              <a:extLst>
                <a:ext uri="{FF2B5EF4-FFF2-40B4-BE49-F238E27FC236}">
                  <a16:creationId xmlns:a16="http://schemas.microsoft.com/office/drawing/2014/main" id="{23FCE1A6-96D2-F449-B7B9-0A2C1A0E7E16}"/>
                </a:ext>
              </a:extLst>
            </p:cNvPr>
            <p:cNvCxnSpPr/>
            <p:nvPr/>
          </p:nvCxnSpPr>
          <p:spPr>
            <a:xfrm>
              <a:off x="4284921" y="2254102"/>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66258E-B300-3041-BC19-897332EB1638}"/>
                </a:ext>
              </a:extLst>
            </p:cNvPr>
            <p:cNvCxnSpPr/>
            <p:nvPr/>
          </p:nvCxnSpPr>
          <p:spPr>
            <a:xfrm>
              <a:off x="6904074" y="2098601"/>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23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Data</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603614994"/>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33F6493-011B-8E40-93F1-A106F6403899}"/>
              </a:ext>
            </a:extLst>
          </p:cNvPr>
          <p:cNvPicPr>
            <a:picLocks noChangeAspect="1"/>
          </p:cNvPicPr>
          <p:nvPr/>
        </p:nvPicPr>
        <p:blipFill>
          <a:blip r:embed="rId8"/>
          <a:stretch>
            <a:fillRect/>
          </a:stretch>
        </p:blipFill>
        <p:spPr>
          <a:xfrm>
            <a:off x="2687540" y="2006242"/>
            <a:ext cx="3768918" cy="1856560"/>
          </a:xfrm>
          <a:prstGeom prst="rect">
            <a:avLst/>
          </a:prstGeom>
        </p:spPr>
      </p:pic>
      <p:sp>
        <p:nvSpPr>
          <p:cNvPr id="6" name="TextBox 5">
            <a:extLst>
              <a:ext uri="{FF2B5EF4-FFF2-40B4-BE49-F238E27FC236}">
                <a16:creationId xmlns:a16="http://schemas.microsoft.com/office/drawing/2014/main" id="{39FBC9E1-D72C-C546-A385-99D27A238E03}"/>
              </a:ext>
            </a:extLst>
          </p:cNvPr>
          <p:cNvSpPr txBox="1"/>
          <p:nvPr/>
        </p:nvSpPr>
        <p:spPr>
          <a:xfrm>
            <a:off x="1940510" y="4127670"/>
            <a:ext cx="4333238" cy="738664"/>
          </a:xfrm>
          <a:prstGeom prst="rect">
            <a:avLst/>
          </a:prstGeom>
          <a:noFill/>
        </p:spPr>
        <p:txBody>
          <a:bodyPr wrap="none" rtlCol="0">
            <a:spAutoFit/>
          </a:bodyPr>
          <a:lstStyle/>
          <a:p>
            <a:pPr marL="285750" indent="-285750">
              <a:buFont typeface="Arial" panose="020B0604020202020204" pitchFamily="34" charset="0"/>
              <a:buChar char="•"/>
            </a:pPr>
            <a:r>
              <a:rPr lang="en-US" dirty="0"/>
              <a:t>12,700 Compounds</a:t>
            </a:r>
          </a:p>
          <a:p>
            <a:pPr marL="285750" lvl="6" indent="-285750">
              <a:buFont typeface="Arial" panose="020B0604020202020204" pitchFamily="34" charset="0"/>
              <a:buChar char="•"/>
            </a:pPr>
            <a:r>
              <a:rPr lang="en-US" dirty="0"/>
              <a:t>800 Physiochemical and 844 Structural Features</a:t>
            </a:r>
          </a:p>
          <a:p>
            <a:pPr marL="285750" lvl="6" indent="-285750">
              <a:buFont typeface="Arial" panose="020B0604020202020204" pitchFamily="34" charset="0"/>
              <a:buChar char="•"/>
            </a:pPr>
            <a:r>
              <a:rPr lang="en-US" dirty="0"/>
              <a:t>12 Toxicity measures</a:t>
            </a:r>
          </a:p>
        </p:txBody>
      </p:sp>
    </p:spTree>
    <p:extLst>
      <p:ext uri="{BB962C8B-B14F-4D97-AF65-F5344CB8AC3E}">
        <p14:creationId xmlns:p14="http://schemas.microsoft.com/office/powerpoint/2010/main" val="107472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[Business] Metrics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109795881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5" name="Group 24">
            <a:extLst>
              <a:ext uri="{FF2B5EF4-FFF2-40B4-BE49-F238E27FC236}">
                <a16:creationId xmlns:a16="http://schemas.microsoft.com/office/drawing/2014/main" id="{6302C5CB-FE90-0F4C-A598-9373D6A250FE}"/>
              </a:ext>
            </a:extLst>
          </p:cNvPr>
          <p:cNvGrpSpPr/>
          <p:nvPr/>
        </p:nvGrpSpPr>
        <p:grpSpPr>
          <a:xfrm>
            <a:off x="4329925" y="2082560"/>
            <a:ext cx="1894523" cy="2930823"/>
            <a:chOff x="4329925" y="2082560"/>
            <a:chExt cx="1894523" cy="2930823"/>
          </a:xfrm>
        </p:grpSpPr>
        <p:sp>
          <p:nvSpPr>
            <p:cNvPr id="11" name="Rounded Rectangle 10">
              <a:extLst>
                <a:ext uri="{FF2B5EF4-FFF2-40B4-BE49-F238E27FC236}">
                  <a16:creationId xmlns:a16="http://schemas.microsoft.com/office/drawing/2014/main" id="{E5007CAB-46FD-4A48-84D0-010220756652}"/>
                </a:ext>
              </a:extLst>
            </p:cNvPr>
            <p:cNvSpPr/>
            <p:nvPr/>
          </p:nvSpPr>
          <p:spPr>
            <a:xfrm>
              <a:off x="4329925" y="2082560"/>
              <a:ext cx="1894523" cy="2930823"/>
            </a:xfrm>
            <a:prstGeom prst="roundRect">
              <a:avLst/>
            </a:prstGeom>
            <a:solidFill>
              <a:srgbClr val="0070C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4C22AF-51B6-0946-9D95-E516391D5261}"/>
                    </a:ext>
                  </a:extLst>
                </p:cNvPr>
                <p:cNvSpPr txBox="1"/>
                <p:nvPr/>
              </p:nvSpPr>
              <p:spPr>
                <a:xfrm>
                  <a:off x="4366502" y="4475557"/>
                  <a:ext cx="1809366"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Precision</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xmlns="">
            <p:sp>
              <p:nvSpPr>
                <p:cNvPr id="9" name="TextBox 8">
                  <a:extLst>
                    <a:ext uri="{FF2B5EF4-FFF2-40B4-BE49-F238E27FC236}">
                      <a16:creationId xmlns:a16="http://schemas.microsoft.com/office/drawing/2014/main" id="{384C22AF-51B6-0946-9D95-E516391D5261}"/>
                    </a:ext>
                  </a:extLst>
                </p:cNvPr>
                <p:cNvSpPr txBox="1">
                  <a:spLocks noRot="1" noChangeAspect="1" noMove="1" noResize="1" noEditPoints="1" noAdjustHandles="1" noChangeArrowheads="1" noChangeShapeType="1" noTextEdit="1"/>
                </p:cNvSpPr>
                <p:nvPr/>
              </p:nvSpPr>
              <p:spPr>
                <a:xfrm>
                  <a:off x="4366502" y="4475557"/>
                  <a:ext cx="1809366" cy="406906"/>
                </a:xfrm>
                <a:prstGeom prst="rect">
                  <a:avLst/>
                </a:prstGeom>
                <a:blipFill>
                  <a:blip r:embed="rId7"/>
                  <a:stretch>
                    <a:fillRect t="-3030" b="-12121"/>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208B739-95AB-FE40-84FC-C05C9DE0E744}"/>
              </a:ext>
            </a:extLst>
          </p:cNvPr>
          <p:cNvGrpSpPr/>
          <p:nvPr/>
        </p:nvGrpSpPr>
        <p:grpSpPr>
          <a:xfrm>
            <a:off x="2069346" y="3286879"/>
            <a:ext cx="5989175" cy="1155539"/>
            <a:chOff x="2069346" y="3286879"/>
            <a:chExt cx="5989175" cy="1155539"/>
          </a:xfrm>
        </p:grpSpPr>
        <p:sp>
          <p:nvSpPr>
            <p:cNvPr id="12" name="Rounded Rectangle 11">
              <a:extLst>
                <a:ext uri="{FF2B5EF4-FFF2-40B4-BE49-F238E27FC236}">
                  <a16:creationId xmlns:a16="http://schemas.microsoft.com/office/drawing/2014/main" id="{7A4B2C03-1B63-A347-8B11-A8FB7CFA476C}"/>
                </a:ext>
              </a:extLst>
            </p:cNvPr>
            <p:cNvSpPr/>
            <p:nvPr/>
          </p:nvSpPr>
          <p:spPr>
            <a:xfrm>
              <a:off x="2069346" y="3286879"/>
              <a:ext cx="5989175" cy="1155539"/>
            </a:xfrm>
            <a:prstGeom prst="roundRect">
              <a:avLst/>
            </a:prstGeom>
            <a:solidFill>
              <a:schemeClr val="accent3">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6EA646-D147-CD43-8BC7-ACFF20F1138E}"/>
                    </a:ext>
                  </a:extLst>
                </p:cNvPr>
                <p:cNvSpPr txBox="1"/>
                <p:nvPr/>
              </p:nvSpPr>
              <p:spPr>
                <a:xfrm>
                  <a:off x="6382559" y="3668023"/>
                  <a:ext cx="142577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Recall</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8" name="TextBox 7">
                  <a:extLst>
                    <a:ext uri="{FF2B5EF4-FFF2-40B4-BE49-F238E27FC236}">
                      <a16:creationId xmlns:a16="http://schemas.microsoft.com/office/drawing/2014/main" id="{9A6EA646-D147-CD43-8BC7-ACFF20F1138E}"/>
                    </a:ext>
                  </a:extLst>
                </p:cNvPr>
                <p:cNvSpPr txBox="1">
                  <a:spLocks noRot="1" noChangeAspect="1" noMove="1" noResize="1" noEditPoints="1" noAdjustHandles="1" noChangeArrowheads="1" noChangeShapeType="1" noTextEdit="1"/>
                </p:cNvSpPr>
                <p:nvPr/>
              </p:nvSpPr>
              <p:spPr>
                <a:xfrm>
                  <a:off x="6382559" y="3668023"/>
                  <a:ext cx="1425775" cy="406906"/>
                </a:xfrm>
                <a:prstGeom prst="rect">
                  <a:avLst/>
                </a:prstGeom>
                <a:blipFill>
                  <a:blip r:embed="rId8"/>
                  <a:stretch>
                    <a:fillRect l="-2655" t="-3030" r="-1770" b="-12121"/>
                  </a:stretch>
                </a:blipFill>
              </p:spPr>
              <p:txBody>
                <a:bodyPr/>
                <a:lstStyle/>
                <a:p>
                  <a:r>
                    <a:rPr lang="en-US">
                      <a:noFill/>
                    </a:rPr>
                    <a:t> </a:t>
                  </a:r>
                </a:p>
              </p:txBody>
            </p:sp>
          </mc:Fallback>
        </mc:AlternateContent>
      </p:grpSp>
      <p:graphicFrame>
        <p:nvGraphicFramePr>
          <p:cNvPr id="18" name="Table 17">
            <a:extLst>
              <a:ext uri="{FF2B5EF4-FFF2-40B4-BE49-F238E27FC236}">
                <a16:creationId xmlns:a16="http://schemas.microsoft.com/office/drawing/2014/main" id="{46DE5EA5-4791-B940-9651-EA7269E5BF38}"/>
              </a:ext>
            </a:extLst>
          </p:cNvPr>
          <p:cNvGraphicFramePr>
            <a:graphicFrameLocks noGrp="1"/>
          </p:cNvGraphicFramePr>
          <p:nvPr>
            <p:extLst>
              <p:ext uri="{D42A27DB-BD31-4B8C-83A1-F6EECF244321}">
                <p14:modId xmlns:p14="http://schemas.microsoft.com/office/powerpoint/2010/main" val="1625474569"/>
              </p:ext>
            </p:extLst>
          </p:nvPr>
        </p:nvGraphicFramePr>
        <p:xfrm>
          <a:off x="1670304" y="1728430"/>
          <a:ext cx="4463343" cy="2662054"/>
        </p:xfrm>
        <a:graphic>
          <a:graphicData uri="http://schemas.openxmlformats.org/drawingml/2006/table">
            <a:tbl>
              <a:tblPr>
                <a:tableStyleId>{E64C58C0-5DD7-4584-B644-C95D2124343D}</a:tableStyleId>
              </a:tblPr>
              <a:tblGrid>
                <a:gridCol w="399065">
                  <a:extLst>
                    <a:ext uri="{9D8B030D-6E8A-4147-A177-3AD203B41FA5}">
                      <a16:colId xmlns:a16="http://schemas.microsoft.com/office/drawing/2014/main" val="3678183736"/>
                    </a:ext>
                  </a:extLst>
                </a:gridCol>
                <a:gridCol w="1096731">
                  <a:extLst>
                    <a:ext uri="{9D8B030D-6E8A-4147-A177-3AD203B41FA5}">
                      <a16:colId xmlns:a16="http://schemas.microsoft.com/office/drawing/2014/main" val="1288670374"/>
                    </a:ext>
                  </a:extLst>
                </a:gridCol>
                <a:gridCol w="1310362">
                  <a:extLst>
                    <a:ext uri="{9D8B030D-6E8A-4147-A177-3AD203B41FA5}">
                      <a16:colId xmlns:a16="http://schemas.microsoft.com/office/drawing/2014/main" val="3177385600"/>
                    </a:ext>
                  </a:extLst>
                </a:gridCol>
                <a:gridCol w="1657185">
                  <a:extLst>
                    <a:ext uri="{9D8B030D-6E8A-4147-A177-3AD203B41FA5}">
                      <a16:colId xmlns:a16="http://schemas.microsoft.com/office/drawing/2014/main" val="1703692784"/>
                    </a:ext>
                  </a:extLst>
                </a:gridCol>
              </a:tblGrid>
              <a:tr h="253990">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gn="ctr" fontAlgn="t"/>
                      <a:r>
                        <a:rPr lang="en-US" sz="2400" u="none" strike="noStrike" dirty="0">
                          <a:effectLst/>
                        </a:rPr>
                        <a:t>Prediction</a:t>
                      </a:r>
                      <a:endParaRPr lang="en-US" sz="20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hMerge="1">
                  <a:txBody>
                    <a:bodyPr/>
                    <a:lstStyle/>
                    <a:p>
                      <a:endParaRPr lang="en-US"/>
                    </a:p>
                  </a:txBody>
                  <a:tcPr/>
                </a:tc>
                <a:extLst>
                  <a:ext uri="{0D108BD9-81ED-4DB2-BD59-A6C34878D82A}">
                    <a16:rowId xmlns:a16="http://schemas.microsoft.com/office/drawing/2014/main" val="1327025469"/>
                  </a:ext>
                </a:extLst>
              </a:tr>
              <a:tr h="227161">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 </a:t>
                      </a:r>
                      <a:endParaRPr lang="en-US" sz="15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Non-Toxic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a:txBody>
                    <a:bodyPr/>
                    <a:lstStyle/>
                    <a:p>
                      <a:pPr algn="ctr" fontAlgn="t"/>
                      <a:r>
                        <a:rPr lang="en-US" sz="1500" u="none" strike="noStrike" dirty="0">
                          <a:effectLst/>
                        </a:rPr>
                        <a:t>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extLst>
                  <a:ext uri="{0D108BD9-81ED-4DB2-BD59-A6C34878D82A}">
                    <a16:rowId xmlns:a16="http://schemas.microsoft.com/office/drawing/2014/main" val="3865977621"/>
                  </a:ext>
                </a:extLst>
              </a:tr>
              <a:tr h="1033847">
                <a:tc rowSpan="2">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lvl="0" algn="ctr" fontAlgn="ctr"/>
                      <a:r>
                        <a:rPr lang="en-US" sz="1500" u="none" strike="noStrike" dirty="0">
                          <a:effectLst/>
                        </a:rPr>
                        <a:t>Non-Toxic</a:t>
                      </a:r>
                    </a:p>
                    <a:p>
                      <a:pPr lvl="0" algn="ctr" fontAlgn="ctr"/>
                      <a:r>
                        <a:rPr lang="en-US" sz="1500" b="0" i="0" u="none" strike="noStrike" dirty="0">
                          <a:solidFill>
                            <a:srgbClr val="000000"/>
                          </a:solidFill>
                          <a:effectLst/>
                          <a:latin typeface="Helvetica Neue" panose="02000503000000020004" pitchFamily="2" charset="0"/>
                        </a:rPr>
                        <a:t>90%</a:t>
                      </a: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True Negative</a:t>
                      </a: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False Positive </a:t>
                      </a:r>
                    </a:p>
                    <a:p>
                      <a:pPr algn="ctr" fontAlgn="ctr"/>
                      <a:r>
                        <a:rPr lang="en-US" sz="1200" u="none" strike="noStrike" dirty="0">
                          <a:effectLst/>
                        </a:rPr>
                        <a:t>(Unnecessary Cost,</a:t>
                      </a:r>
                    </a:p>
                    <a:p>
                      <a:pPr algn="ctr" fontAlgn="ctr"/>
                      <a:r>
                        <a:rPr lang="en-US" sz="1200" u="none" strike="noStrike" dirty="0">
                          <a:effectLst/>
                        </a:rPr>
                        <a:t>Rejected Candidate) </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3788374"/>
                  </a:ext>
                </a:extLst>
              </a:tr>
              <a:tr h="1033847">
                <a:tc vMerge="1">
                  <a:txBody>
                    <a:bodyPr/>
                    <a:lstStyle/>
                    <a:p>
                      <a:endParaRPr lang="en-US"/>
                    </a:p>
                  </a:txBody>
                  <a:tcPr/>
                </a:tc>
                <a:tc>
                  <a:txBody>
                    <a:bodyPr/>
                    <a:lstStyle/>
                    <a:p>
                      <a:pPr lvl="0" algn="ctr" fontAlgn="ctr"/>
                      <a:r>
                        <a:rPr lang="en-US" sz="1500" u="none" strike="noStrike" dirty="0">
                          <a:effectLst/>
                        </a:rPr>
                        <a:t>Toxic</a:t>
                      </a:r>
                    </a:p>
                    <a:p>
                      <a:pPr lvl="0" algn="ctr" fontAlgn="ctr"/>
                      <a:r>
                        <a:rPr lang="en-US" sz="1500" b="0" i="0" u="none" strike="noStrike" dirty="0">
                          <a:solidFill>
                            <a:srgbClr val="000000"/>
                          </a:solidFill>
                          <a:effectLst/>
                          <a:latin typeface="Helvetica Neue" panose="02000503000000020004" pitchFamily="2" charset="0"/>
                        </a:rPr>
                        <a:t>10%</a:t>
                      </a: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False Negative </a:t>
                      </a:r>
                    </a:p>
                    <a:p>
                      <a:pPr algn="ctr" fontAlgn="ctr"/>
                      <a:r>
                        <a:rPr lang="en-US" sz="1200" u="none" strike="noStrike" dirty="0">
                          <a:effectLst/>
                        </a:rPr>
                        <a:t>(Clinical Failure)</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True Positive</a:t>
                      </a: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3137144"/>
                  </a:ext>
                </a:extLst>
              </a:tr>
            </a:tbl>
          </a:graphicData>
        </a:graphic>
      </p:graphicFrame>
      <p:sp>
        <p:nvSpPr>
          <p:cNvPr id="19" name="Shape 2">
            <a:extLst>
              <a:ext uri="{FF2B5EF4-FFF2-40B4-BE49-F238E27FC236}">
                <a16:creationId xmlns:a16="http://schemas.microsoft.com/office/drawing/2014/main" id="{0B90572A-F51D-F541-B02F-884E4596A181}"/>
              </a:ext>
            </a:extLst>
          </p:cNvPr>
          <p:cNvSpPr txBox="1"/>
          <p:nvPr/>
        </p:nvSpPr>
        <p:spPr>
          <a:xfrm rot="16200000">
            <a:off x="1459591" y="3113214"/>
            <a:ext cx="820738" cy="471924"/>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xdr="http://schemas.openxmlformats.org/drawingml/2006/spreadsheetDrawing" xmlns:a14="http://schemas.microsoft.com/office/drawing/2010/main" xmlns:m="http://schemas.openxmlformats.org/officeDocument/2006/math" xmlns="" val="1"/>
            </a:ext>
          </a:extLst>
        </p:spPr>
        <p:txBody>
          <a:bodyPr wrap="none" lIns="50800" tIns="50800" rIns="50800" bIns="50800" numCol="1"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457200" latinLnBrk="0">
              <a:lnSpc>
                <a:spcPct val="100000"/>
              </a:lnSpc>
              <a:spcBef>
                <a:spcPts val="0"/>
              </a:spcBef>
              <a:spcAft>
                <a:spcPts val="0"/>
              </a:spcAft>
              <a:buClrTx/>
              <a:buSzTx/>
              <a:buFontTx/>
              <a:buNone/>
              <a:tabLst/>
              <a:defRPr sz="2300" b="0" i="0" u="none" strike="noStrike" cap="none" spc="0" baseline="0">
                <a:solidFill>
                  <a:srgbClr val="000000"/>
                </a:solidFill>
                <a:uFillTx/>
                <a:latin typeface="+mn-lt"/>
                <a:ea typeface="+mn-ea"/>
                <a:cs typeface="+mn-cs"/>
                <a:sym typeface="Helvetica Neue"/>
              </a:defRPr>
            </a:pPr>
            <a:r>
              <a:rPr sz="2400" b="0" i="0" u="none" strike="noStrike" cap="none" spc="0" baseline="0" dirty="0">
                <a:solidFill>
                  <a:srgbClr val="000000"/>
                </a:solidFill>
                <a:uFillTx/>
                <a:latin typeface="+mn-lt"/>
                <a:ea typeface="+mn-ea"/>
                <a:cs typeface="+mn-cs"/>
                <a:sym typeface="Helvetica Neue"/>
              </a:rPr>
              <a:t>Truth</a:t>
            </a:r>
            <a:endParaRPr sz="2300" b="0" i="0" u="none" strike="noStrike" cap="none" spc="0" baseline="0" dirty="0">
              <a:solidFill>
                <a:srgbClr val="000000"/>
              </a:solidFill>
              <a:uFillTx/>
              <a:latin typeface="+mn-lt"/>
              <a:ea typeface="+mn-ea"/>
              <a:cs typeface="+mn-cs"/>
              <a:sym typeface="Helvetica Neue"/>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60E5DB-5487-6141-A111-4013B0EB715D}"/>
                  </a:ext>
                </a:extLst>
              </p:cNvPr>
              <p:cNvSpPr txBox="1"/>
              <p:nvPr/>
            </p:nvSpPr>
            <p:spPr>
              <a:xfrm>
                <a:off x="6426339" y="2571750"/>
                <a:ext cx="2167325" cy="412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𝑃𝑟𝑒𝑐𝑖𝑠𝑖𝑜𝑛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US" dirty="0"/>
              </a:p>
            </p:txBody>
          </p:sp>
        </mc:Choice>
        <mc:Fallback xmlns="">
          <p:sp>
            <p:nvSpPr>
              <p:cNvPr id="28" name="TextBox 27">
                <a:extLst>
                  <a:ext uri="{FF2B5EF4-FFF2-40B4-BE49-F238E27FC236}">
                    <a16:creationId xmlns:a16="http://schemas.microsoft.com/office/drawing/2014/main" id="{E860E5DB-5487-6141-A111-4013B0EB715D}"/>
                  </a:ext>
                </a:extLst>
              </p:cNvPr>
              <p:cNvSpPr txBox="1">
                <a:spLocks noRot="1" noChangeAspect="1" noMove="1" noResize="1" noEditPoints="1" noAdjustHandles="1" noChangeArrowheads="1" noChangeShapeType="1" noTextEdit="1"/>
              </p:cNvSpPr>
              <p:nvPr/>
            </p:nvSpPr>
            <p:spPr>
              <a:xfrm>
                <a:off x="6426339" y="2571750"/>
                <a:ext cx="2167325" cy="412613"/>
              </a:xfrm>
              <a:prstGeom prst="rect">
                <a:avLst/>
              </a:prstGeom>
              <a:blipFill>
                <a:blip r:embed="rId9"/>
                <a:stretch>
                  <a:fillRect l="-581" t="-3030" r="-581" b="-12121"/>
                </a:stretch>
              </a:blipFill>
            </p:spPr>
            <p:txBody>
              <a:bodyPr/>
              <a:lstStyle/>
              <a:p>
                <a:r>
                  <a:rPr lang="en-US">
                    <a:noFill/>
                  </a:rPr>
                  <a:t> </a:t>
                </a:r>
              </a:p>
            </p:txBody>
          </p:sp>
        </mc:Fallback>
      </mc:AlternateContent>
    </p:spTree>
    <p:extLst>
      <p:ext uri="{BB962C8B-B14F-4D97-AF65-F5344CB8AC3E}">
        <p14:creationId xmlns:p14="http://schemas.microsoft.com/office/powerpoint/2010/main" val="270809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Modeling</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97967786"/>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object, clock&#10;&#10;Description automatically generated">
            <a:extLst>
              <a:ext uri="{FF2B5EF4-FFF2-40B4-BE49-F238E27FC236}">
                <a16:creationId xmlns:a16="http://schemas.microsoft.com/office/drawing/2014/main" id="{891E8611-85D4-2C46-A763-2E99209539B1}"/>
              </a:ext>
            </a:extLst>
          </p:cNvPr>
          <p:cNvPicPr>
            <a:picLocks noChangeAspect="1"/>
          </p:cNvPicPr>
          <p:nvPr/>
        </p:nvPicPr>
        <p:blipFill>
          <a:blip r:embed="rId7"/>
          <a:stretch>
            <a:fillRect/>
          </a:stretch>
        </p:blipFill>
        <p:spPr>
          <a:xfrm>
            <a:off x="1141772" y="3320747"/>
            <a:ext cx="1282543" cy="50834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32CF3F0-8064-D54A-B10D-73DFAFAE7EC1}"/>
              </a:ext>
            </a:extLst>
          </p:cNvPr>
          <p:cNvPicPr>
            <a:picLocks noChangeAspect="1"/>
          </p:cNvPicPr>
          <p:nvPr/>
        </p:nvPicPr>
        <p:blipFill>
          <a:blip r:embed="rId8"/>
          <a:stretch>
            <a:fillRect/>
          </a:stretch>
        </p:blipFill>
        <p:spPr>
          <a:xfrm>
            <a:off x="3840629" y="1741966"/>
            <a:ext cx="1462741" cy="350320"/>
          </a:xfrm>
          <a:prstGeom prst="rect">
            <a:avLst/>
          </a:prstGeom>
        </p:spPr>
      </p:pic>
      <p:pic>
        <p:nvPicPr>
          <p:cNvPr id="13" name="Picture 12" descr="A close up of a logo&#10;&#10;Description automatically generated">
            <a:extLst>
              <a:ext uri="{FF2B5EF4-FFF2-40B4-BE49-F238E27FC236}">
                <a16:creationId xmlns:a16="http://schemas.microsoft.com/office/drawing/2014/main" id="{BB07CC29-9B41-CB46-A991-1E09FAF167C4}"/>
              </a:ext>
            </a:extLst>
          </p:cNvPr>
          <p:cNvPicPr>
            <a:picLocks noChangeAspect="1"/>
          </p:cNvPicPr>
          <p:nvPr/>
        </p:nvPicPr>
        <p:blipFill>
          <a:blip r:embed="rId9"/>
          <a:stretch>
            <a:fillRect/>
          </a:stretch>
        </p:blipFill>
        <p:spPr>
          <a:xfrm>
            <a:off x="1242817" y="3926950"/>
            <a:ext cx="1080453" cy="429287"/>
          </a:xfrm>
          <a:prstGeom prst="rect">
            <a:avLst/>
          </a:prstGeom>
        </p:spPr>
      </p:pic>
      <p:pic>
        <p:nvPicPr>
          <p:cNvPr id="26" name="Picture 25" descr="A close up of a sign&#10;&#10;Description automatically generated">
            <a:extLst>
              <a:ext uri="{FF2B5EF4-FFF2-40B4-BE49-F238E27FC236}">
                <a16:creationId xmlns:a16="http://schemas.microsoft.com/office/drawing/2014/main" id="{5D71CD40-8B92-4C49-918E-F50FFA82EC78}"/>
              </a:ext>
            </a:extLst>
          </p:cNvPr>
          <p:cNvPicPr>
            <a:picLocks noChangeAspect="1"/>
          </p:cNvPicPr>
          <p:nvPr/>
        </p:nvPicPr>
        <p:blipFill>
          <a:blip r:embed="rId10"/>
          <a:stretch>
            <a:fillRect/>
          </a:stretch>
        </p:blipFill>
        <p:spPr>
          <a:xfrm>
            <a:off x="800185" y="2856322"/>
            <a:ext cx="1965716" cy="411572"/>
          </a:xfrm>
          <a:prstGeom prst="rect">
            <a:avLst/>
          </a:prstGeom>
        </p:spPr>
      </p:pic>
      <p:sp>
        <p:nvSpPr>
          <p:cNvPr id="34" name="TextBox 33">
            <a:extLst>
              <a:ext uri="{FF2B5EF4-FFF2-40B4-BE49-F238E27FC236}">
                <a16:creationId xmlns:a16="http://schemas.microsoft.com/office/drawing/2014/main" id="{09FDBD59-BD00-0747-8AA9-DF26FD6BE62D}"/>
              </a:ext>
            </a:extLst>
          </p:cNvPr>
          <p:cNvSpPr txBox="1"/>
          <p:nvPr/>
        </p:nvSpPr>
        <p:spPr>
          <a:xfrm>
            <a:off x="625899" y="2280897"/>
            <a:ext cx="2643672" cy="307777"/>
          </a:xfrm>
          <a:prstGeom prst="rect">
            <a:avLst/>
          </a:prstGeom>
          <a:noFill/>
        </p:spPr>
        <p:txBody>
          <a:bodyPr wrap="none" rtlCol="0">
            <a:spAutoFit/>
          </a:bodyPr>
          <a:lstStyle/>
          <a:p>
            <a:r>
              <a:rPr lang="en-US" dirty="0"/>
              <a:t>Data Handling, Pre-Processing</a:t>
            </a:r>
          </a:p>
        </p:txBody>
      </p:sp>
      <p:grpSp>
        <p:nvGrpSpPr>
          <p:cNvPr id="40" name="Group 39">
            <a:extLst>
              <a:ext uri="{FF2B5EF4-FFF2-40B4-BE49-F238E27FC236}">
                <a16:creationId xmlns:a16="http://schemas.microsoft.com/office/drawing/2014/main" id="{2C3F7A2C-2170-8346-A0B9-483DD6BAC895}"/>
              </a:ext>
            </a:extLst>
          </p:cNvPr>
          <p:cNvGrpSpPr/>
          <p:nvPr/>
        </p:nvGrpSpPr>
        <p:grpSpPr>
          <a:xfrm>
            <a:off x="6618403" y="2290322"/>
            <a:ext cx="1867820" cy="1525934"/>
            <a:chOff x="6618403" y="2290322"/>
            <a:chExt cx="1867820" cy="1525934"/>
          </a:xfrm>
        </p:grpSpPr>
        <p:pic>
          <p:nvPicPr>
            <p:cNvPr id="23" name="Picture 22" descr="A close up of a logo&#10;&#10;Description automatically generated">
              <a:extLst>
                <a:ext uri="{FF2B5EF4-FFF2-40B4-BE49-F238E27FC236}">
                  <a16:creationId xmlns:a16="http://schemas.microsoft.com/office/drawing/2014/main" id="{3932C9A8-04B3-0F46-9DC3-435D7FCF0953}"/>
                </a:ext>
              </a:extLst>
            </p:cNvPr>
            <p:cNvPicPr>
              <a:picLocks noChangeAspect="1"/>
            </p:cNvPicPr>
            <p:nvPr/>
          </p:nvPicPr>
          <p:blipFill>
            <a:blip r:embed="rId11"/>
            <a:stretch>
              <a:fillRect/>
            </a:stretch>
          </p:blipFill>
          <p:spPr>
            <a:xfrm>
              <a:off x="7065511" y="2892307"/>
              <a:ext cx="860612" cy="463296"/>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CE512F0C-F678-8640-A9A4-1FA7D52FBE21}"/>
                </a:ext>
              </a:extLst>
            </p:cNvPr>
            <p:cNvPicPr>
              <a:picLocks noChangeAspect="1"/>
            </p:cNvPicPr>
            <p:nvPr/>
          </p:nvPicPr>
          <p:blipFill>
            <a:blip r:embed="rId12"/>
            <a:stretch>
              <a:fillRect/>
            </a:stretch>
          </p:blipFill>
          <p:spPr>
            <a:xfrm>
              <a:off x="6828354" y="3571520"/>
              <a:ext cx="1334926" cy="244736"/>
            </a:xfrm>
            <a:prstGeom prst="rect">
              <a:avLst/>
            </a:prstGeom>
          </p:spPr>
        </p:pic>
        <p:sp>
          <p:nvSpPr>
            <p:cNvPr id="36" name="TextBox 35">
              <a:extLst>
                <a:ext uri="{FF2B5EF4-FFF2-40B4-BE49-F238E27FC236}">
                  <a16:creationId xmlns:a16="http://schemas.microsoft.com/office/drawing/2014/main" id="{9748BDB9-608F-DF44-A6F4-42C34D8FF3FE}"/>
                </a:ext>
              </a:extLst>
            </p:cNvPr>
            <p:cNvSpPr txBox="1"/>
            <p:nvPr/>
          </p:nvSpPr>
          <p:spPr>
            <a:xfrm>
              <a:off x="6618403" y="2290322"/>
              <a:ext cx="1867820" cy="307777"/>
            </a:xfrm>
            <a:prstGeom prst="rect">
              <a:avLst/>
            </a:prstGeom>
            <a:noFill/>
          </p:spPr>
          <p:txBody>
            <a:bodyPr wrap="none" rtlCol="0">
              <a:spAutoFit/>
            </a:bodyPr>
            <a:lstStyle/>
            <a:p>
              <a:pPr algn="ctr"/>
              <a:r>
                <a:rPr lang="en-US" dirty="0"/>
                <a:t>Metrics, Visualization</a:t>
              </a:r>
            </a:p>
          </p:txBody>
        </p:sp>
      </p:grpSp>
      <p:grpSp>
        <p:nvGrpSpPr>
          <p:cNvPr id="39" name="Group 38">
            <a:extLst>
              <a:ext uri="{FF2B5EF4-FFF2-40B4-BE49-F238E27FC236}">
                <a16:creationId xmlns:a16="http://schemas.microsoft.com/office/drawing/2014/main" id="{5BEE331B-94DC-BA4F-8B99-A2719B40B6C6}"/>
              </a:ext>
            </a:extLst>
          </p:cNvPr>
          <p:cNvGrpSpPr/>
          <p:nvPr/>
        </p:nvGrpSpPr>
        <p:grpSpPr>
          <a:xfrm>
            <a:off x="3351057" y="2292554"/>
            <a:ext cx="2892138" cy="2511421"/>
            <a:chOff x="3351057" y="2292554"/>
            <a:chExt cx="2892138" cy="2511421"/>
          </a:xfrm>
        </p:grpSpPr>
        <p:pic>
          <p:nvPicPr>
            <p:cNvPr id="15" name="Picture 14" descr="A drawing of a face&#10;&#10;Description automatically generated">
              <a:extLst>
                <a:ext uri="{FF2B5EF4-FFF2-40B4-BE49-F238E27FC236}">
                  <a16:creationId xmlns:a16="http://schemas.microsoft.com/office/drawing/2014/main" id="{51EF4E55-2471-9648-A2C3-0A44B34FDC21}"/>
                </a:ext>
              </a:extLst>
            </p:cNvPr>
            <p:cNvPicPr>
              <a:picLocks noChangeAspect="1"/>
            </p:cNvPicPr>
            <p:nvPr/>
          </p:nvPicPr>
          <p:blipFill>
            <a:blip r:embed="rId13"/>
            <a:stretch>
              <a:fillRect/>
            </a:stretch>
          </p:blipFill>
          <p:spPr>
            <a:xfrm>
              <a:off x="4157059" y="4099911"/>
              <a:ext cx="581466" cy="704064"/>
            </a:xfrm>
            <a:prstGeom prst="rect">
              <a:avLst/>
            </a:prstGeom>
          </p:spPr>
        </p:pic>
        <p:pic>
          <p:nvPicPr>
            <p:cNvPr id="17" name="Picture 16" descr="A close up of a sign&#10;&#10;Description automatically generated">
              <a:extLst>
                <a:ext uri="{FF2B5EF4-FFF2-40B4-BE49-F238E27FC236}">
                  <a16:creationId xmlns:a16="http://schemas.microsoft.com/office/drawing/2014/main" id="{3FCA6409-E536-7C41-8AF9-124E92A859E0}"/>
                </a:ext>
              </a:extLst>
            </p:cNvPr>
            <p:cNvPicPr>
              <a:picLocks noChangeAspect="1"/>
            </p:cNvPicPr>
            <p:nvPr/>
          </p:nvPicPr>
          <p:blipFill>
            <a:blip r:embed="rId14"/>
            <a:stretch>
              <a:fillRect/>
            </a:stretch>
          </p:blipFill>
          <p:spPr>
            <a:xfrm>
              <a:off x="3554234" y="2887044"/>
              <a:ext cx="1524000" cy="4419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1C958550-70D7-C04C-AF59-BFED35172DEF}"/>
                </a:ext>
              </a:extLst>
            </p:cNvPr>
            <p:cNvPicPr>
              <a:picLocks noChangeAspect="1"/>
            </p:cNvPicPr>
            <p:nvPr/>
          </p:nvPicPr>
          <p:blipFill>
            <a:blip r:embed="rId15"/>
            <a:stretch>
              <a:fillRect/>
            </a:stretch>
          </p:blipFill>
          <p:spPr>
            <a:xfrm>
              <a:off x="5078234" y="2789159"/>
              <a:ext cx="765124" cy="637730"/>
            </a:xfrm>
            <a:prstGeom prst="rect">
              <a:avLst/>
            </a:prstGeom>
          </p:spPr>
        </p:pic>
        <p:pic>
          <p:nvPicPr>
            <p:cNvPr id="33" name="Picture 32" descr="A picture containing clock, plate, drawing&#10;&#10;Description automatically generated">
              <a:extLst>
                <a:ext uri="{FF2B5EF4-FFF2-40B4-BE49-F238E27FC236}">
                  <a16:creationId xmlns:a16="http://schemas.microsoft.com/office/drawing/2014/main" id="{2FDD3C71-E437-8C44-A39B-0079D00BAAFE}"/>
                </a:ext>
              </a:extLst>
            </p:cNvPr>
            <p:cNvPicPr>
              <a:picLocks noChangeAspect="1"/>
            </p:cNvPicPr>
            <p:nvPr/>
          </p:nvPicPr>
          <p:blipFill>
            <a:blip r:embed="rId16"/>
            <a:stretch>
              <a:fillRect/>
            </a:stretch>
          </p:blipFill>
          <p:spPr>
            <a:xfrm>
              <a:off x="4830739" y="4263418"/>
              <a:ext cx="630057" cy="377050"/>
            </a:xfrm>
            <a:prstGeom prst="rect">
              <a:avLst/>
            </a:prstGeom>
          </p:spPr>
        </p:pic>
        <p:sp>
          <p:nvSpPr>
            <p:cNvPr id="35" name="TextBox 34">
              <a:extLst>
                <a:ext uri="{FF2B5EF4-FFF2-40B4-BE49-F238E27FC236}">
                  <a16:creationId xmlns:a16="http://schemas.microsoft.com/office/drawing/2014/main" id="{2E522529-A961-FF45-A3B5-467370398B01}"/>
                </a:ext>
              </a:extLst>
            </p:cNvPr>
            <p:cNvSpPr txBox="1"/>
            <p:nvPr/>
          </p:nvSpPr>
          <p:spPr>
            <a:xfrm>
              <a:off x="3351057" y="2292554"/>
              <a:ext cx="2892138" cy="307777"/>
            </a:xfrm>
            <a:prstGeom prst="rect">
              <a:avLst/>
            </a:prstGeom>
            <a:noFill/>
          </p:spPr>
          <p:txBody>
            <a:bodyPr wrap="none" rtlCol="0">
              <a:spAutoFit/>
            </a:bodyPr>
            <a:lstStyle/>
            <a:p>
              <a:pPr algn="ctr"/>
              <a:r>
                <a:rPr lang="en-US" dirty="0"/>
                <a:t>Neural Network Design &amp; Training</a:t>
              </a:r>
            </a:p>
          </p:txBody>
        </p:sp>
        <p:sp>
          <p:nvSpPr>
            <p:cNvPr id="37" name="TextBox 36">
              <a:extLst>
                <a:ext uri="{FF2B5EF4-FFF2-40B4-BE49-F238E27FC236}">
                  <a16:creationId xmlns:a16="http://schemas.microsoft.com/office/drawing/2014/main" id="{BF2A6AC4-7BFF-DC4E-8970-61F068F1FB85}"/>
                </a:ext>
              </a:extLst>
            </p:cNvPr>
            <p:cNvSpPr txBox="1"/>
            <p:nvPr/>
          </p:nvSpPr>
          <p:spPr>
            <a:xfrm>
              <a:off x="3760626" y="3676550"/>
              <a:ext cx="2073003" cy="492443"/>
            </a:xfrm>
            <a:prstGeom prst="rect">
              <a:avLst/>
            </a:prstGeom>
            <a:noFill/>
          </p:spPr>
          <p:txBody>
            <a:bodyPr wrap="none" rtlCol="0">
              <a:spAutoFit/>
            </a:bodyPr>
            <a:lstStyle/>
            <a:p>
              <a:pPr algn="ctr"/>
              <a:r>
                <a:rPr lang="en-US" dirty="0"/>
                <a:t>Hyperparameter Tuning</a:t>
              </a:r>
            </a:p>
            <a:p>
              <a:pPr algn="ctr"/>
              <a:r>
                <a:rPr lang="en-US" sz="1100" dirty="0"/>
                <a:t>(Bayesian Optimization)</a:t>
              </a:r>
            </a:p>
          </p:txBody>
        </p:sp>
      </p:grpSp>
      <p:sp>
        <p:nvSpPr>
          <p:cNvPr id="38" name="TextBox 37">
            <a:extLst>
              <a:ext uri="{FF2B5EF4-FFF2-40B4-BE49-F238E27FC236}">
                <a16:creationId xmlns:a16="http://schemas.microsoft.com/office/drawing/2014/main" id="{554E61AD-0C0B-2342-A216-87A4F7318BC9}"/>
              </a:ext>
            </a:extLst>
          </p:cNvPr>
          <p:cNvSpPr txBox="1"/>
          <p:nvPr/>
        </p:nvSpPr>
        <p:spPr>
          <a:xfrm>
            <a:off x="1347668" y="4440019"/>
            <a:ext cx="870751" cy="307777"/>
          </a:xfrm>
          <a:prstGeom prst="rect">
            <a:avLst/>
          </a:prstGeom>
          <a:noFill/>
        </p:spPr>
        <p:txBody>
          <a:bodyPr wrap="none" rtlCol="0">
            <a:spAutoFit/>
          </a:bodyPr>
          <a:lstStyle/>
          <a:p>
            <a:r>
              <a:rPr lang="en-US" dirty="0" err="1"/>
              <a:t>imblearn</a:t>
            </a:r>
            <a:endParaRPr lang="en-US" dirty="0"/>
          </a:p>
        </p:txBody>
      </p:sp>
    </p:spTree>
    <p:extLst>
      <p:ext uri="{BB962C8B-B14F-4D97-AF65-F5344CB8AC3E}">
        <p14:creationId xmlns:p14="http://schemas.microsoft.com/office/powerpoint/2010/main" val="18099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Using Results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10512050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Graphic 17">
            <a:extLst>
              <a:ext uri="{FF2B5EF4-FFF2-40B4-BE49-F238E27FC236}">
                <a16:creationId xmlns:a16="http://schemas.microsoft.com/office/drawing/2014/main" id="{0B4FCFD8-8E78-D24B-A067-400DCC064A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4830" y="1676399"/>
            <a:ext cx="4194339" cy="33867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8B6DA7-955B-E847-A63C-F804B2FCF674}"/>
                  </a:ext>
                </a:extLst>
              </p:cNvPr>
              <p:cNvSpPr txBox="1"/>
              <p:nvPr/>
            </p:nvSpPr>
            <p:spPr>
              <a:xfrm flipH="1">
                <a:off x="3517900" y="4468391"/>
                <a:ext cx="1498599" cy="1353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𝐹</m:t>
                              </m:r>
                            </m:e>
                            <m:sub>
                              <m:r>
                                <a:rPr lang="en-US" sz="800" b="0" i="1" smtClean="0">
                                  <a:latin typeface="Cambria Math" panose="02040503050406030204" pitchFamily="18" charset="0"/>
                                </a:rPr>
                                <m:t>1</m:t>
                              </m:r>
                            </m:sub>
                          </m:sSub>
                        </m:e>
                        <m:sub>
                          <m:r>
                            <m:rPr>
                              <m:nor/>
                            </m:rPr>
                            <a:rPr lang="en-US" sz="800" b="0" i="0" smtClean="0">
                              <a:latin typeface="Cambria Math" panose="02040503050406030204" pitchFamily="18" charset="0"/>
                            </a:rPr>
                            <m:t>Random</m:t>
                          </m:r>
                          <m:r>
                            <m:rPr>
                              <m:nor/>
                            </m:rPr>
                            <a:rPr lang="en-US" sz="800" b="0" i="0" smtClean="0">
                              <a:latin typeface="Cambria Math" panose="02040503050406030204" pitchFamily="18" charset="0"/>
                            </a:rPr>
                            <m:t> </m:t>
                          </m:r>
                          <m:r>
                            <m:rPr>
                              <m:nor/>
                            </m:rPr>
                            <a:rPr lang="en-US" sz="800" b="0" i="0" smtClean="0">
                              <a:latin typeface="Cambria Math" panose="02040503050406030204" pitchFamily="18" charset="0"/>
                            </a:rPr>
                            <m:t>Forest</m:t>
                          </m:r>
                        </m:sub>
                      </m:sSub>
                      <m:r>
                        <a:rPr lang="en-US" sz="800" b="0" i="1" smtClean="0">
                          <a:latin typeface="Cambria Math" panose="02040503050406030204" pitchFamily="18" charset="0"/>
                        </a:rPr>
                        <m:t>=0.51</m:t>
                      </m:r>
                    </m:oMath>
                  </m:oMathPara>
                </a14:m>
                <a:endParaRPr lang="en-US" sz="800" dirty="0"/>
              </a:p>
            </p:txBody>
          </p:sp>
        </mc:Choice>
        <mc:Fallback xmlns="">
          <p:sp>
            <p:nvSpPr>
              <p:cNvPr id="4" name="TextBox 3">
                <a:extLst>
                  <a:ext uri="{FF2B5EF4-FFF2-40B4-BE49-F238E27FC236}">
                    <a16:creationId xmlns:a16="http://schemas.microsoft.com/office/drawing/2014/main" id="{898B6DA7-955B-E847-A63C-F804B2FCF674}"/>
                  </a:ext>
                </a:extLst>
              </p:cNvPr>
              <p:cNvSpPr txBox="1">
                <a:spLocks noRot="1" noChangeAspect="1" noMove="1" noResize="1" noEditPoints="1" noAdjustHandles="1" noChangeArrowheads="1" noChangeShapeType="1" noTextEdit="1"/>
              </p:cNvSpPr>
              <p:nvPr/>
            </p:nvSpPr>
            <p:spPr>
              <a:xfrm flipH="1">
                <a:off x="3517900" y="4468391"/>
                <a:ext cx="1498599" cy="135358"/>
              </a:xfrm>
              <a:prstGeom prst="rect">
                <a:avLst/>
              </a:prstGeom>
              <a:blipFill>
                <a:blip r:embed="rId9"/>
                <a:stretch>
                  <a:fillRect b="-54545"/>
                </a:stretch>
              </a:blipFill>
            </p:spPr>
            <p:txBody>
              <a:bodyPr/>
              <a:lstStyle/>
              <a:p>
                <a:r>
                  <a:rPr lang="en-US">
                    <a:noFill/>
                  </a:rPr>
                  <a:t> </a:t>
                </a:r>
              </a:p>
            </p:txBody>
          </p:sp>
        </mc:Fallback>
      </mc:AlternateContent>
    </p:spTree>
    <p:extLst>
      <p:ext uri="{BB962C8B-B14F-4D97-AF65-F5344CB8AC3E}">
        <p14:creationId xmlns:p14="http://schemas.microsoft.com/office/powerpoint/2010/main" val="37883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subTitle" idx="1"/>
          </p:nvPr>
        </p:nvSpPr>
        <p:spPr>
          <a:xfrm>
            <a:off x="4405589" y="3107101"/>
            <a:ext cx="2964039" cy="13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Please contact me with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Sean Davern</a:t>
            </a:r>
          </a:p>
          <a:p>
            <a:pPr marL="0" lvl="0" indent="0" algn="l" rtl="0">
              <a:spcBef>
                <a:spcPts val="0"/>
              </a:spcBef>
              <a:spcAft>
                <a:spcPts val="0"/>
              </a:spcAft>
              <a:buClr>
                <a:schemeClr val="dk1"/>
              </a:buClr>
              <a:buSzPts val="1100"/>
              <a:buFont typeface="Arial"/>
              <a:buNone/>
            </a:pPr>
            <a:r>
              <a:rPr lang="en" dirty="0" err="1"/>
              <a:t>sean@lizandsean.com</a:t>
            </a:r>
            <a:endParaRPr dirty="0"/>
          </a:p>
          <a:p>
            <a:pPr marL="0" lvl="0" indent="0" algn="l" rtl="0">
              <a:spcBef>
                <a:spcPts val="0"/>
              </a:spcBef>
              <a:spcAft>
                <a:spcPts val="0"/>
              </a:spcAft>
              <a:buClr>
                <a:schemeClr val="dk1"/>
              </a:buClr>
              <a:buSzPts val="1100"/>
              <a:buFont typeface="Arial"/>
              <a:buNone/>
            </a:pPr>
            <a:r>
              <a:rPr lang="en" dirty="0"/>
              <a:t>(206) 919-2026</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       @</a:t>
            </a:r>
            <a:r>
              <a:rPr lang="en" dirty="0" err="1"/>
              <a:t>seandavern</a:t>
            </a:r>
            <a:endParaRPr lang="en" dirty="0"/>
          </a:p>
        </p:txBody>
      </p:sp>
      <p:sp>
        <p:nvSpPr>
          <p:cNvPr id="880" name="Google Shape;880;p46"/>
          <p:cNvSpPr txBox="1">
            <a:spLocks noGrp="1"/>
          </p:cNvSpPr>
          <p:nvPr>
            <p:ph type="ctrTitle"/>
          </p:nvPr>
        </p:nvSpPr>
        <p:spPr>
          <a:xfrm>
            <a:off x="2162190" y="2678360"/>
            <a:ext cx="2018700" cy="71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grpSp>
        <p:nvGrpSpPr>
          <p:cNvPr id="3" name="Group 2">
            <a:extLst>
              <a:ext uri="{FF2B5EF4-FFF2-40B4-BE49-F238E27FC236}">
                <a16:creationId xmlns:a16="http://schemas.microsoft.com/office/drawing/2014/main" id="{BD3F820E-86FE-654F-9AA8-A38216D64324}"/>
              </a:ext>
            </a:extLst>
          </p:cNvPr>
          <p:cNvGrpSpPr/>
          <p:nvPr/>
        </p:nvGrpSpPr>
        <p:grpSpPr>
          <a:xfrm>
            <a:off x="4510924" y="4161126"/>
            <a:ext cx="238017" cy="237754"/>
            <a:chOff x="1700935" y="4300514"/>
            <a:chExt cx="238017" cy="237754"/>
          </a:xfrm>
        </p:grpSpPr>
        <p:sp>
          <p:nvSpPr>
            <p:cNvPr id="888" name="Google Shape;888;p46">
              <a:hlinkClick r:id="rId5"/>
            </p:cNvPr>
            <p:cNvSpPr/>
            <p:nvPr/>
          </p:nvSpPr>
          <p:spPr>
            <a:xfrm>
              <a:off x="1700935" y="4300514"/>
              <a:ext cx="238017" cy="23775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a:hlinkClick r:id="rId5"/>
            </p:cNvPr>
            <p:cNvSpPr/>
            <p:nvPr/>
          </p:nvSpPr>
          <p:spPr>
            <a:xfrm>
              <a:off x="1755667" y="4395659"/>
              <a:ext cx="32883" cy="82907"/>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1750719" y="4350560"/>
              <a:ext cx="37830" cy="37830"/>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a:hlinkClick r:id="rId5"/>
            </p:cNvPr>
            <p:cNvSpPr/>
            <p:nvPr/>
          </p:nvSpPr>
          <p:spPr>
            <a:xfrm>
              <a:off x="1805713" y="4395659"/>
              <a:ext cx="88140" cy="82907"/>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Online Media 10" descr="2019-12-05_11-00-32.mp4">
            <a:hlinkClick r:id="" action="ppaction://media"/>
            <a:extLst>
              <a:ext uri="{FF2B5EF4-FFF2-40B4-BE49-F238E27FC236}">
                <a16:creationId xmlns:a16="http://schemas.microsoft.com/office/drawing/2014/main" id="{462D74B6-6AF7-F34E-9DFC-F2729E6399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6690" y="1364105"/>
            <a:ext cx="1406508" cy="1161898"/>
          </a:xfrm>
          <a:prstGeom prst="rect">
            <a:avLst/>
          </a:prstGeom>
        </p:spPr>
      </p:pic>
      <p:pic>
        <p:nvPicPr>
          <p:cNvPr id="17" name="Picture 16" descr="A close up of a logo&#10;&#10;Description automatically generated">
            <a:extLst>
              <a:ext uri="{FF2B5EF4-FFF2-40B4-BE49-F238E27FC236}">
                <a16:creationId xmlns:a16="http://schemas.microsoft.com/office/drawing/2014/main" id="{510AE428-6147-BB42-919C-5EF0270D62DA}"/>
              </a:ext>
            </a:extLst>
          </p:cNvPr>
          <p:cNvPicPr>
            <a:picLocks noChangeAspect="1"/>
          </p:cNvPicPr>
          <p:nvPr/>
        </p:nvPicPr>
        <p:blipFill rotWithShape="1">
          <a:blip r:embed="rId7"/>
          <a:srcRect l="1694" t="15178" r="-1"/>
          <a:stretch/>
        </p:blipFill>
        <p:spPr>
          <a:xfrm>
            <a:off x="2348268" y="1468888"/>
            <a:ext cx="2199014" cy="1161899"/>
          </a:xfrm>
          <a:prstGeom prst="rect">
            <a:avLst/>
          </a:prstGeom>
        </p:spPr>
      </p:pic>
      <p:grpSp>
        <p:nvGrpSpPr>
          <p:cNvPr id="18" name="Group 17">
            <a:extLst>
              <a:ext uri="{FF2B5EF4-FFF2-40B4-BE49-F238E27FC236}">
                <a16:creationId xmlns:a16="http://schemas.microsoft.com/office/drawing/2014/main" id="{D3B08D92-54DD-D643-8716-08FC2D502FDB}"/>
              </a:ext>
            </a:extLst>
          </p:cNvPr>
          <p:cNvGrpSpPr/>
          <p:nvPr/>
        </p:nvGrpSpPr>
        <p:grpSpPr>
          <a:xfrm>
            <a:off x="4390931" y="1534243"/>
            <a:ext cx="1201466" cy="752582"/>
            <a:chOff x="96027" y="4342139"/>
            <a:chExt cx="1201466" cy="752582"/>
          </a:xfrm>
        </p:grpSpPr>
        <p:pic>
          <p:nvPicPr>
            <p:cNvPr id="19" name="Picture 18" descr="A yellow sign with black text&#10;&#10;Description automatically generated">
              <a:extLst>
                <a:ext uri="{FF2B5EF4-FFF2-40B4-BE49-F238E27FC236}">
                  <a16:creationId xmlns:a16="http://schemas.microsoft.com/office/drawing/2014/main" id="{DE7F4618-B5CA-B14C-924E-9223AB73384B}"/>
                </a:ext>
              </a:extLst>
            </p:cNvPr>
            <p:cNvPicPr>
              <a:picLocks noChangeAspect="1"/>
            </p:cNvPicPr>
            <p:nvPr/>
          </p:nvPicPr>
          <p:blipFill>
            <a:blip r:embed="rId8"/>
            <a:stretch>
              <a:fillRect/>
            </a:stretch>
          </p:blipFill>
          <p:spPr>
            <a:xfrm>
              <a:off x="481965" y="4342139"/>
              <a:ext cx="815528" cy="741737"/>
            </a:xfrm>
            <a:prstGeom prst="rect">
              <a:avLst/>
            </a:prstGeom>
          </p:spPr>
        </p:pic>
        <p:pic>
          <p:nvPicPr>
            <p:cNvPr id="20" name="Picture 19" descr="A close up of a sign&#10;&#10;Description automatically generated">
              <a:extLst>
                <a:ext uri="{FF2B5EF4-FFF2-40B4-BE49-F238E27FC236}">
                  <a16:creationId xmlns:a16="http://schemas.microsoft.com/office/drawing/2014/main" id="{9198A3CA-A984-5547-92C7-60D29EEC7093}"/>
                </a:ext>
              </a:extLst>
            </p:cNvPr>
            <p:cNvPicPr>
              <a:picLocks noChangeAspect="1"/>
            </p:cNvPicPr>
            <p:nvPr/>
          </p:nvPicPr>
          <p:blipFill>
            <a:blip r:embed="rId9"/>
            <a:stretch>
              <a:fillRect/>
            </a:stretch>
          </p:blipFill>
          <p:spPr>
            <a:xfrm>
              <a:off x="96027" y="4364824"/>
              <a:ext cx="815527" cy="729897"/>
            </a:xfrm>
            <a:prstGeom prst="rect">
              <a:avLst/>
            </a:prstGeom>
          </p:spPr>
        </p:pic>
      </p:grpSp>
      <p:sp>
        <p:nvSpPr>
          <p:cNvPr id="2" name="TextBox 1">
            <a:extLst>
              <a:ext uri="{FF2B5EF4-FFF2-40B4-BE49-F238E27FC236}">
                <a16:creationId xmlns:a16="http://schemas.microsoft.com/office/drawing/2014/main" id="{1B154A66-432A-8F4C-BB0E-53DB5C040269}"/>
              </a:ext>
            </a:extLst>
          </p:cNvPr>
          <p:cNvSpPr txBox="1"/>
          <p:nvPr/>
        </p:nvSpPr>
        <p:spPr>
          <a:xfrm>
            <a:off x="2647169" y="1229129"/>
            <a:ext cx="1406508" cy="230832"/>
          </a:xfrm>
          <a:prstGeom prst="rect">
            <a:avLst/>
          </a:prstGeom>
          <a:noFill/>
        </p:spPr>
        <p:txBody>
          <a:bodyPr wrap="square" rtlCol="0">
            <a:spAutoFit/>
          </a:bodyPr>
          <a:lstStyle/>
          <a:p>
            <a:r>
              <a:rPr lang="en-US" sz="900" dirty="0"/>
              <a:t>Dense Neural Networks</a:t>
            </a:r>
          </a:p>
        </p:txBody>
      </p:sp>
      <p:sp>
        <p:nvSpPr>
          <p:cNvPr id="7" name="Oval 6">
            <a:extLst>
              <a:ext uri="{FF2B5EF4-FFF2-40B4-BE49-F238E27FC236}">
                <a16:creationId xmlns:a16="http://schemas.microsoft.com/office/drawing/2014/main" id="{D5612E67-E467-FE42-A4D8-07CD5723CDD2}"/>
              </a:ext>
            </a:extLst>
          </p:cNvPr>
          <p:cNvSpPr/>
          <p:nvPr/>
        </p:nvSpPr>
        <p:spPr>
          <a:xfrm>
            <a:off x="2754086" y="3304771"/>
            <a:ext cx="1299591" cy="1219200"/>
          </a:xfrm>
          <a:prstGeom prst="ellipse">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mute="1">
                <p:cTn id="12" repeatCount="indefinite"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607-85AB-9045-A59F-C9AA900043B0}"/>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60730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B3FF40B9-6B1D-154C-8B1C-B6DDA0B4CDFB}"/>
              </a:ext>
            </a:extLst>
          </p:cNvPr>
          <p:cNvPicPr>
            <a:picLocks noChangeAspect="1"/>
          </p:cNvPicPr>
          <p:nvPr/>
        </p:nvPicPr>
        <p:blipFill>
          <a:blip r:embed="rId3"/>
          <a:stretch>
            <a:fillRect/>
          </a:stretch>
        </p:blipFill>
        <p:spPr>
          <a:xfrm>
            <a:off x="699715" y="766801"/>
            <a:ext cx="2903479" cy="2922091"/>
          </a:xfrm>
          <a:prstGeom prst="rect">
            <a:avLst/>
          </a:prstGeom>
        </p:spPr>
      </p:pic>
      <p:sp>
        <p:nvSpPr>
          <p:cNvPr id="2" name="Title 1">
            <a:extLst>
              <a:ext uri="{FF2B5EF4-FFF2-40B4-BE49-F238E27FC236}">
                <a16:creationId xmlns:a16="http://schemas.microsoft.com/office/drawing/2014/main" id="{3EC43108-F956-BF4E-9E13-CB473BC9DEEE}"/>
              </a:ext>
            </a:extLst>
          </p:cNvPr>
          <p:cNvSpPr>
            <a:spLocks noGrp="1"/>
          </p:cNvSpPr>
          <p:nvPr>
            <p:ph type="ctrTitle"/>
          </p:nvPr>
        </p:nvSpPr>
        <p:spPr>
          <a:xfrm>
            <a:off x="1801368" y="184866"/>
            <a:ext cx="5541263" cy="641100"/>
          </a:xfrm>
        </p:spPr>
        <p:txBody>
          <a:bodyPr/>
          <a:lstStyle/>
          <a:p>
            <a:r>
              <a:rPr lang="en-US" dirty="0"/>
              <a:t>Government Program to Data Set</a:t>
            </a:r>
          </a:p>
        </p:txBody>
      </p:sp>
      <p:pic>
        <p:nvPicPr>
          <p:cNvPr id="11" name="Picture 10">
            <a:extLst>
              <a:ext uri="{FF2B5EF4-FFF2-40B4-BE49-F238E27FC236}">
                <a16:creationId xmlns:a16="http://schemas.microsoft.com/office/drawing/2014/main" id="{15766DAA-CD6E-4845-9E25-F990EF4A2F1D}"/>
              </a:ext>
            </a:extLst>
          </p:cNvPr>
          <p:cNvPicPr>
            <a:picLocks noChangeAspect="1"/>
          </p:cNvPicPr>
          <p:nvPr/>
        </p:nvPicPr>
        <p:blipFill>
          <a:blip r:embed="rId4"/>
          <a:stretch>
            <a:fillRect/>
          </a:stretch>
        </p:blipFill>
        <p:spPr>
          <a:xfrm>
            <a:off x="2687541" y="1931847"/>
            <a:ext cx="3768918" cy="1856560"/>
          </a:xfrm>
          <a:prstGeom prst="rect">
            <a:avLst/>
          </a:prstGeom>
        </p:spPr>
      </p:pic>
      <p:pic>
        <p:nvPicPr>
          <p:cNvPr id="12" name="Picture 11">
            <a:extLst>
              <a:ext uri="{FF2B5EF4-FFF2-40B4-BE49-F238E27FC236}">
                <a16:creationId xmlns:a16="http://schemas.microsoft.com/office/drawing/2014/main" id="{F776FB42-A532-0F4D-BF4A-AF39F1FE8500}"/>
              </a:ext>
            </a:extLst>
          </p:cNvPr>
          <p:cNvPicPr>
            <a:picLocks noChangeAspect="1"/>
          </p:cNvPicPr>
          <p:nvPr/>
        </p:nvPicPr>
        <p:blipFill>
          <a:blip r:embed="rId5"/>
          <a:stretch>
            <a:fillRect/>
          </a:stretch>
        </p:blipFill>
        <p:spPr>
          <a:xfrm>
            <a:off x="4937760" y="2860127"/>
            <a:ext cx="3609893" cy="1922456"/>
          </a:xfrm>
          <a:prstGeom prst="rect">
            <a:avLst/>
          </a:prstGeom>
        </p:spPr>
      </p:pic>
    </p:spTree>
    <p:extLst>
      <p:ext uri="{BB962C8B-B14F-4D97-AF65-F5344CB8AC3E}">
        <p14:creationId xmlns:p14="http://schemas.microsoft.com/office/powerpoint/2010/main" val="40328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biology Breakthrough by Slidesgo">
  <a:themeElements>
    <a:clrScheme name="Simple Light">
      <a:dk1>
        <a:srgbClr val="252525"/>
      </a:dk1>
      <a:lt1>
        <a:srgbClr val="FFFFFF"/>
      </a:lt1>
      <a:dk2>
        <a:srgbClr val="595959"/>
      </a:dk2>
      <a:lt2>
        <a:srgbClr val="EEEEEE"/>
      </a:lt2>
      <a:accent1>
        <a:srgbClr val="D24141"/>
      </a:accent1>
      <a:accent2>
        <a:srgbClr val="B42526"/>
      </a:accent2>
      <a:accent3>
        <a:srgbClr val="800909"/>
      </a:accent3>
      <a:accent4>
        <a:srgbClr val="4F0000"/>
      </a:accent4>
      <a:accent5>
        <a:srgbClr val="D9D9D9"/>
      </a:accent5>
      <a:accent6>
        <a:srgbClr val="CCCCCC"/>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1533</TotalTime>
  <Words>646</Words>
  <Application>Microsoft Macintosh PowerPoint</Application>
  <PresentationFormat>On-screen Show (16:9)</PresentationFormat>
  <Paragraphs>105</Paragraphs>
  <Slides>11</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Cambria Math</vt:lpstr>
      <vt:lpstr>Helvetica Neue</vt:lpstr>
      <vt:lpstr>Muli</vt:lpstr>
      <vt:lpstr>Muli Regular</vt:lpstr>
      <vt:lpstr>Raleway</vt:lpstr>
      <vt:lpstr>Squada One</vt:lpstr>
      <vt:lpstr>Microbiology Breakthrough by Slidesgo</vt:lpstr>
      <vt:lpstr>Predicting Toxicity With Deep Learning</vt:lpstr>
      <vt:lpstr>30% of Drugs Fail Clinical Trials due to Toxicity </vt:lpstr>
      <vt:lpstr>Data</vt:lpstr>
      <vt:lpstr>[Business] Metrics</vt:lpstr>
      <vt:lpstr>Modeling</vt:lpstr>
      <vt:lpstr>Using Results</vt:lpstr>
      <vt:lpstr>THANKS</vt:lpstr>
      <vt:lpstr>Appendix</vt:lpstr>
      <vt:lpstr>Government Program to Data Set</vt:lpstr>
      <vt:lpstr>Data</vt:lpstr>
      <vt:lpstr>Using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BREAKTHROUGH</dc:title>
  <cp:lastModifiedBy>Sean Davern</cp:lastModifiedBy>
  <cp:revision>104</cp:revision>
  <dcterms:modified xsi:type="dcterms:W3CDTF">2019-12-10T20:05:38Z</dcterms:modified>
</cp:coreProperties>
</file>